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95" r:id="rId2"/>
    <p:sldMasterId id="2147483711" r:id="rId3"/>
    <p:sldMasterId id="2147483735" r:id="rId4"/>
  </p:sldMasterIdLst>
  <p:notesMasterIdLst>
    <p:notesMasterId r:id="rId61"/>
  </p:notesMasterIdLst>
  <p:handoutMasterIdLst>
    <p:handoutMasterId r:id="rId62"/>
  </p:handoutMasterIdLst>
  <p:sldIdLst>
    <p:sldId id="459" r:id="rId5"/>
    <p:sldId id="267" r:id="rId6"/>
    <p:sldId id="347" r:id="rId7"/>
    <p:sldId id="454" r:id="rId8"/>
    <p:sldId id="471" r:id="rId9"/>
    <p:sldId id="472" r:id="rId10"/>
    <p:sldId id="473" r:id="rId11"/>
    <p:sldId id="474" r:id="rId12"/>
    <p:sldId id="475" r:id="rId13"/>
    <p:sldId id="509" r:id="rId14"/>
    <p:sldId id="455" r:id="rId15"/>
    <p:sldId id="476" r:id="rId16"/>
    <p:sldId id="511" r:id="rId17"/>
    <p:sldId id="456" r:id="rId18"/>
    <p:sldId id="477" r:id="rId19"/>
    <p:sldId id="457" r:id="rId20"/>
    <p:sldId id="478" r:id="rId21"/>
    <p:sldId id="479" r:id="rId22"/>
    <p:sldId id="458" r:id="rId23"/>
    <p:sldId id="452" r:id="rId24"/>
    <p:sldId id="453" r:id="rId25"/>
    <p:sldId id="480" r:id="rId26"/>
    <p:sldId id="482" r:id="rId27"/>
    <p:sldId id="481" r:id="rId28"/>
    <p:sldId id="483" r:id="rId29"/>
    <p:sldId id="484" r:id="rId30"/>
    <p:sldId id="485" r:id="rId31"/>
    <p:sldId id="486" r:id="rId32"/>
    <p:sldId id="487" r:id="rId33"/>
    <p:sldId id="488" r:id="rId34"/>
    <p:sldId id="448" r:id="rId35"/>
    <p:sldId id="491" r:id="rId36"/>
    <p:sldId id="489" r:id="rId37"/>
    <p:sldId id="492" r:id="rId38"/>
    <p:sldId id="494" r:id="rId39"/>
    <p:sldId id="493" r:id="rId40"/>
    <p:sldId id="495" r:id="rId41"/>
    <p:sldId id="496" r:id="rId42"/>
    <p:sldId id="497" r:id="rId43"/>
    <p:sldId id="447" r:id="rId44"/>
    <p:sldId id="498" r:id="rId45"/>
    <p:sldId id="449" r:id="rId46"/>
    <p:sldId id="499" r:id="rId47"/>
    <p:sldId id="501" r:id="rId48"/>
    <p:sldId id="502" r:id="rId49"/>
    <p:sldId id="500" r:id="rId50"/>
    <p:sldId id="503" r:id="rId51"/>
    <p:sldId id="450" r:id="rId52"/>
    <p:sldId id="461" r:id="rId53"/>
    <p:sldId id="462" r:id="rId54"/>
    <p:sldId id="504" r:id="rId55"/>
    <p:sldId id="505" r:id="rId56"/>
    <p:sldId id="506" r:id="rId57"/>
    <p:sldId id="463" r:id="rId58"/>
    <p:sldId id="508" r:id="rId59"/>
    <p:sldId id="393" r:id="rId60"/>
  </p:sldIdLst>
  <p:sldSz cx="12192000" cy="6858000"/>
  <p:notesSz cx="6858000" cy="9144000"/>
  <p:embeddedFontLst>
    <p:embeddedFont>
      <p:font typeface="Cambria Math" panose="02040503050406030204" pitchFamily="18" charset="0"/>
      <p:regular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Roboto Condensed" panose="02000000000000000000" pitchFamily="2" charset="0"/>
      <p:regular r:id="rId68"/>
      <p:bold r:id="rId69"/>
      <p:italic r:id="rId70"/>
      <p:boldItalic r:id="rId71"/>
    </p:embeddedFont>
    <p:embeddedFont>
      <p:font typeface="Wingdings 2" panose="05020102010507070707" pitchFamily="18" charset="2"/>
      <p:regular r:id="rId72"/>
    </p:embeddedFont>
    <p:embeddedFont>
      <p:font typeface="Wingdings 3" panose="05040102010807070707" pitchFamily="18" charset="2"/>
      <p:regular r:id="rId73"/>
    </p:embeddedFont>
    <p:embeddedFont>
      <p:font typeface="Lohit Gujarati" panose="020B0600000000000000" pitchFamily="34" charset="0"/>
      <p:regular r:id="rId74"/>
    </p:embeddedFont>
    <p:embeddedFont>
      <p:font typeface="Segoe UI Black" panose="020B0A02040204020203" pitchFamily="34" charset="0"/>
      <p:bold r:id="rId75"/>
      <p:boldItalic r:id="rId76"/>
    </p:embeddedFont>
    <p:embeddedFont>
      <p:font typeface="Roboto Condensed Light" panose="02000000000000000000" pitchFamily="2" charset="0"/>
      <p:regular r:id="rId77"/>
      <p:italic r:id="rId78"/>
    </p:embeddedFont>
    <p:embeddedFont>
      <p:font typeface="Calibri Light" panose="020F0302020204030204" pitchFamily="34" charset="0"/>
      <p:regular r:id="rId79"/>
      <p:italic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0233"/>
    <a:srgbClr val="F54337"/>
    <a:srgbClr val="B71B1C"/>
    <a:srgbClr val="562C32"/>
    <a:srgbClr val="5E3037"/>
    <a:srgbClr val="7B3E47"/>
    <a:srgbClr val="301B92"/>
    <a:srgbClr val="673BB7"/>
    <a:srgbClr val="607D8B"/>
    <a:srgbClr val="ED5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28106A-836E-4B5A-BCC8-E8E0919D0C4C}" v="108" dt="2024-09-29T08:01:33.2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0" autoAdjust="0"/>
    <p:restoredTop sz="92265" autoAdjust="0"/>
  </p:normalViewPr>
  <p:slideViewPr>
    <p:cSldViewPr snapToGrid="0">
      <p:cViewPr varScale="1">
        <p:scale>
          <a:sx n="65" d="100"/>
          <a:sy n="65" d="100"/>
        </p:scale>
        <p:origin x="408" y="6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font" Target="fonts/font14.fntdata"/><Relationship Id="rId8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presProps" Target="presProps.xml"/><Relationship Id="rId86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raj" userId="4bbf61d6e132f877" providerId="LiveId" clId="{FE28106A-836E-4B5A-BCC8-E8E0919D0C4C}"/>
    <pc:docChg chg="undo custSel addSld delSld modSld addMainMaster delMainMaster">
      <pc:chgData name="Deepraj" userId="4bbf61d6e132f877" providerId="LiveId" clId="{FE28106A-836E-4B5A-BCC8-E8E0919D0C4C}" dt="2024-09-29T10:03:57.658" v="165" actId="207"/>
      <pc:docMkLst>
        <pc:docMk/>
      </pc:docMkLst>
      <pc:sldChg chg="del">
        <pc:chgData name="Deepraj" userId="4bbf61d6e132f877" providerId="LiveId" clId="{FE28106A-836E-4B5A-BCC8-E8E0919D0C4C}" dt="2024-09-29T10:03:16.257" v="140" actId="47"/>
        <pc:sldMkLst>
          <pc:docMk/>
          <pc:sldMk cId="1866449009" sldId="363"/>
        </pc:sldMkLst>
      </pc:sldChg>
      <pc:sldChg chg="del">
        <pc:chgData name="Deepraj" userId="4bbf61d6e132f877" providerId="LiveId" clId="{FE28106A-836E-4B5A-BCC8-E8E0919D0C4C}" dt="2024-09-29T10:03:11.717" v="133" actId="47"/>
        <pc:sldMkLst>
          <pc:docMk/>
          <pc:sldMk cId="398832074" sldId="391"/>
        </pc:sldMkLst>
      </pc:sldChg>
      <pc:sldChg chg="add del">
        <pc:chgData name="Deepraj" userId="4bbf61d6e132f877" providerId="LiveId" clId="{FE28106A-836E-4B5A-BCC8-E8E0919D0C4C}" dt="2024-09-29T10:03:26.324" v="162" actId="47"/>
        <pc:sldMkLst>
          <pc:docMk/>
          <pc:sldMk cId="3494883380" sldId="393"/>
        </pc:sldMkLst>
      </pc:sldChg>
      <pc:sldChg chg="del">
        <pc:chgData name="Deepraj" userId="4bbf61d6e132f877" providerId="LiveId" clId="{FE28106A-836E-4B5A-BCC8-E8E0919D0C4C}" dt="2024-09-29T10:03:12.188" v="134" actId="47"/>
        <pc:sldMkLst>
          <pc:docMk/>
          <pc:sldMk cId="3281672097" sldId="397"/>
        </pc:sldMkLst>
      </pc:sldChg>
      <pc:sldChg chg="del">
        <pc:chgData name="Deepraj" userId="4bbf61d6e132f877" providerId="LiveId" clId="{FE28106A-836E-4B5A-BCC8-E8E0919D0C4C}" dt="2024-09-29T10:03:18.848" v="146" actId="47"/>
        <pc:sldMkLst>
          <pc:docMk/>
          <pc:sldMk cId="640288934" sldId="405"/>
        </pc:sldMkLst>
      </pc:sldChg>
      <pc:sldChg chg="del">
        <pc:chgData name="Deepraj" userId="4bbf61d6e132f877" providerId="LiveId" clId="{FE28106A-836E-4B5A-BCC8-E8E0919D0C4C}" dt="2024-09-29T10:03:19.210" v="147" actId="47"/>
        <pc:sldMkLst>
          <pc:docMk/>
          <pc:sldMk cId="1465367628" sldId="406"/>
        </pc:sldMkLst>
      </pc:sldChg>
      <pc:sldChg chg="del">
        <pc:chgData name="Deepraj" userId="4bbf61d6e132f877" providerId="LiveId" clId="{FE28106A-836E-4B5A-BCC8-E8E0919D0C4C}" dt="2024-09-29T10:03:19.541" v="148" actId="47"/>
        <pc:sldMkLst>
          <pc:docMk/>
          <pc:sldMk cId="3187755962" sldId="407"/>
        </pc:sldMkLst>
      </pc:sldChg>
      <pc:sldChg chg="del">
        <pc:chgData name="Deepraj" userId="4bbf61d6e132f877" providerId="LiveId" clId="{FE28106A-836E-4B5A-BCC8-E8E0919D0C4C}" dt="2024-09-29T10:03:19.918" v="149" actId="47"/>
        <pc:sldMkLst>
          <pc:docMk/>
          <pc:sldMk cId="997916259" sldId="408"/>
        </pc:sldMkLst>
      </pc:sldChg>
      <pc:sldChg chg="del">
        <pc:chgData name="Deepraj" userId="4bbf61d6e132f877" providerId="LiveId" clId="{FE28106A-836E-4B5A-BCC8-E8E0919D0C4C}" dt="2024-09-29T10:03:20.341" v="150" actId="47"/>
        <pc:sldMkLst>
          <pc:docMk/>
          <pc:sldMk cId="1944041313" sldId="409"/>
        </pc:sldMkLst>
      </pc:sldChg>
      <pc:sldChg chg="del">
        <pc:chgData name="Deepraj" userId="4bbf61d6e132f877" providerId="LiveId" clId="{FE28106A-836E-4B5A-BCC8-E8E0919D0C4C}" dt="2024-09-29T10:03:20.703" v="151" actId="47"/>
        <pc:sldMkLst>
          <pc:docMk/>
          <pc:sldMk cId="238895835" sldId="410"/>
        </pc:sldMkLst>
      </pc:sldChg>
      <pc:sldChg chg="del">
        <pc:chgData name="Deepraj" userId="4bbf61d6e132f877" providerId="LiveId" clId="{FE28106A-836E-4B5A-BCC8-E8E0919D0C4C}" dt="2024-09-29T10:03:21.096" v="152" actId="47"/>
        <pc:sldMkLst>
          <pc:docMk/>
          <pc:sldMk cId="2134011166" sldId="411"/>
        </pc:sldMkLst>
      </pc:sldChg>
      <pc:sldChg chg="del">
        <pc:chgData name="Deepraj" userId="4bbf61d6e132f877" providerId="LiveId" clId="{FE28106A-836E-4B5A-BCC8-E8E0919D0C4C}" dt="2024-09-29T10:03:21.473" v="153" actId="47"/>
        <pc:sldMkLst>
          <pc:docMk/>
          <pc:sldMk cId="202352471" sldId="412"/>
        </pc:sldMkLst>
      </pc:sldChg>
      <pc:sldChg chg="del">
        <pc:chgData name="Deepraj" userId="4bbf61d6e132f877" providerId="LiveId" clId="{FE28106A-836E-4B5A-BCC8-E8E0919D0C4C}" dt="2024-09-29T10:03:21.834" v="154" actId="47"/>
        <pc:sldMkLst>
          <pc:docMk/>
          <pc:sldMk cId="111036667" sldId="413"/>
        </pc:sldMkLst>
      </pc:sldChg>
      <pc:sldChg chg="del">
        <pc:chgData name="Deepraj" userId="4bbf61d6e132f877" providerId="LiveId" clId="{FE28106A-836E-4B5A-BCC8-E8E0919D0C4C}" dt="2024-09-29T10:03:22.289" v="155" actId="47"/>
        <pc:sldMkLst>
          <pc:docMk/>
          <pc:sldMk cId="278648853" sldId="414"/>
        </pc:sldMkLst>
      </pc:sldChg>
      <pc:sldChg chg="del">
        <pc:chgData name="Deepraj" userId="4bbf61d6e132f877" providerId="LiveId" clId="{FE28106A-836E-4B5A-BCC8-E8E0919D0C4C}" dt="2024-09-29T10:03:22.649" v="156" actId="47"/>
        <pc:sldMkLst>
          <pc:docMk/>
          <pc:sldMk cId="2486909186" sldId="415"/>
        </pc:sldMkLst>
      </pc:sldChg>
      <pc:sldChg chg="del">
        <pc:chgData name="Deepraj" userId="4bbf61d6e132f877" providerId="LiveId" clId="{FE28106A-836E-4B5A-BCC8-E8E0919D0C4C}" dt="2024-09-29T10:03:22.964" v="157" actId="47"/>
        <pc:sldMkLst>
          <pc:docMk/>
          <pc:sldMk cId="1205503909" sldId="416"/>
        </pc:sldMkLst>
      </pc:sldChg>
      <pc:sldChg chg="add del">
        <pc:chgData name="Deepraj" userId="4bbf61d6e132f877" providerId="LiveId" clId="{FE28106A-836E-4B5A-BCC8-E8E0919D0C4C}" dt="2024-09-29T10:03:35.520" v="164" actId="47"/>
        <pc:sldMkLst>
          <pc:docMk/>
          <pc:sldMk cId="291116194" sldId="417"/>
        </pc:sldMkLst>
      </pc:sldChg>
      <pc:sldChg chg="del">
        <pc:chgData name="Deepraj" userId="4bbf61d6e132f877" providerId="LiveId" clId="{FE28106A-836E-4B5A-BCC8-E8E0919D0C4C}" dt="2024-09-29T10:03:06.438" v="121" actId="47"/>
        <pc:sldMkLst>
          <pc:docMk/>
          <pc:sldMk cId="3190199388" sldId="420"/>
        </pc:sldMkLst>
      </pc:sldChg>
      <pc:sldChg chg="del">
        <pc:chgData name="Deepraj" userId="4bbf61d6e132f877" providerId="LiveId" clId="{FE28106A-836E-4B5A-BCC8-E8E0919D0C4C}" dt="2024-09-29T10:03:06.862" v="123" actId="47"/>
        <pc:sldMkLst>
          <pc:docMk/>
          <pc:sldMk cId="3927183643" sldId="421"/>
        </pc:sldMkLst>
      </pc:sldChg>
      <pc:sldChg chg="del">
        <pc:chgData name="Deepraj" userId="4bbf61d6e132f877" providerId="LiveId" clId="{FE28106A-836E-4B5A-BCC8-E8E0919D0C4C}" dt="2024-09-29T10:03:06.375" v="120" actId="47"/>
        <pc:sldMkLst>
          <pc:docMk/>
          <pc:sldMk cId="1855322302" sldId="422"/>
        </pc:sldMkLst>
      </pc:sldChg>
      <pc:sldChg chg="del">
        <pc:chgData name="Deepraj" userId="4bbf61d6e132f877" providerId="LiveId" clId="{FE28106A-836E-4B5A-BCC8-E8E0919D0C4C}" dt="2024-09-29T10:03:06.611" v="122" actId="47"/>
        <pc:sldMkLst>
          <pc:docMk/>
          <pc:sldMk cId="3639901161" sldId="423"/>
        </pc:sldMkLst>
      </pc:sldChg>
      <pc:sldChg chg="del">
        <pc:chgData name="Deepraj" userId="4bbf61d6e132f877" providerId="LiveId" clId="{FE28106A-836E-4B5A-BCC8-E8E0919D0C4C}" dt="2024-09-29T10:03:08.040" v="128" actId="47"/>
        <pc:sldMkLst>
          <pc:docMk/>
          <pc:sldMk cId="1088484152" sldId="424"/>
        </pc:sldMkLst>
      </pc:sldChg>
      <pc:sldChg chg="del">
        <pc:chgData name="Deepraj" userId="4bbf61d6e132f877" providerId="LiveId" clId="{FE28106A-836E-4B5A-BCC8-E8E0919D0C4C}" dt="2024-09-29T10:03:07.177" v="124" actId="47"/>
        <pc:sldMkLst>
          <pc:docMk/>
          <pc:sldMk cId="1139720508" sldId="425"/>
        </pc:sldMkLst>
      </pc:sldChg>
      <pc:sldChg chg="del">
        <pc:chgData name="Deepraj" userId="4bbf61d6e132f877" providerId="LiveId" clId="{FE28106A-836E-4B5A-BCC8-E8E0919D0C4C}" dt="2024-09-29T10:03:07.444" v="125" actId="47"/>
        <pc:sldMkLst>
          <pc:docMk/>
          <pc:sldMk cId="440188318" sldId="426"/>
        </pc:sldMkLst>
      </pc:sldChg>
      <pc:sldChg chg="del">
        <pc:chgData name="Deepraj" userId="4bbf61d6e132f877" providerId="LiveId" clId="{FE28106A-836E-4B5A-BCC8-E8E0919D0C4C}" dt="2024-09-29T10:03:07.742" v="126" actId="47"/>
        <pc:sldMkLst>
          <pc:docMk/>
          <pc:sldMk cId="122058981" sldId="427"/>
        </pc:sldMkLst>
      </pc:sldChg>
      <pc:sldChg chg="del">
        <pc:chgData name="Deepraj" userId="4bbf61d6e132f877" providerId="LiveId" clId="{FE28106A-836E-4B5A-BCC8-E8E0919D0C4C}" dt="2024-09-29T10:03:07.886" v="127" actId="47"/>
        <pc:sldMkLst>
          <pc:docMk/>
          <pc:sldMk cId="92539005" sldId="428"/>
        </pc:sldMkLst>
      </pc:sldChg>
      <pc:sldChg chg="del">
        <pc:chgData name="Deepraj" userId="4bbf61d6e132f877" providerId="LiveId" clId="{FE28106A-836E-4B5A-BCC8-E8E0919D0C4C}" dt="2024-09-29T10:03:08.197" v="129" actId="47"/>
        <pc:sldMkLst>
          <pc:docMk/>
          <pc:sldMk cId="611533184" sldId="429"/>
        </pc:sldMkLst>
      </pc:sldChg>
      <pc:sldChg chg="del">
        <pc:chgData name="Deepraj" userId="4bbf61d6e132f877" providerId="LiveId" clId="{FE28106A-836E-4B5A-BCC8-E8E0919D0C4C}" dt="2024-09-29T10:03:09.865" v="130" actId="47"/>
        <pc:sldMkLst>
          <pc:docMk/>
          <pc:sldMk cId="3800380848" sldId="430"/>
        </pc:sldMkLst>
      </pc:sldChg>
      <pc:sldChg chg="del">
        <pc:chgData name="Deepraj" userId="4bbf61d6e132f877" providerId="LiveId" clId="{FE28106A-836E-4B5A-BCC8-E8E0919D0C4C}" dt="2024-09-29T10:03:11.214" v="132" actId="47"/>
        <pc:sldMkLst>
          <pc:docMk/>
          <pc:sldMk cId="2232086533" sldId="431"/>
        </pc:sldMkLst>
      </pc:sldChg>
      <pc:sldChg chg="del">
        <pc:chgData name="Deepraj" userId="4bbf61d6e132f877" providerId="LiveId" clId="{FE28106A-836E-4B5A-BCC8-E8E0919D0C4C}" dt="2024-09-29T10:03:10.507" v="131" actId="47"/>
        <pc:sldMkLst>
          <pc:docMk/>
          <pc:sldMk cId="2194843627" sldId="432"/>
        </pc:sldMkLst>
      </pc:sldChg>
      <pc:sldChg chg="del">
        <pc:chgData name="Deepraj" userId="4bbf61d6e132f877" providerId="LiveId" clId="{FE28106A-836E-4B5A-BCC8-E8E0919D0C4C}" dt="2024-09-29T10:03:05.904" v="118" actId="47"/>
        <pc:sldMkLst>
          <pc:docMk/>
          <pc:sldMk cId="2505582838" sldId="433"/>
        </pc:sldMkLst>
      </pc:sldChg>
      <pc:sldChg chg="del">
        <pc:chgData name="Deepraj" userId="4bbf61d6e132f877" providerId="LiveId" clId="{FE28106A-836E-4B5A-BCC8-E8E0919D0C4C}" dt="2024-09-29T10:03:06.093" v="119" actId="47"/>
        <pc:sldMkLst>
          <pc:docMk/>
          <pc:sldMk cId="479483327" sldId="434"/>
        </pc:sldMkLst>
      </pc:sldChg>
      <pc:sldChg chg="del">
        <pc:chgData name="Deepraj" userId="4bbf61d6e132f877" providerId="LiveId" clId="{FE28106A-836E-4B5A-BCC8-E8E0919D0C4C}" dt="2024-09-29T10:03:04.239" v="111" actId="47"/>
        <pc:sldMkLst>
          <pc:docMk/>
          <pc:sldMk cId="758235140" sldId="435"/>
        </pc:sldMkLst>
      </pc:sldChg>
      <pc:sldChg chg="del">
        <pc:chgData name="Deepraj" userId="4bbf61d6e132f877" providerId="LiveId" clId="{FE28106A-836E-4B5A-BCC8-E8E0919D0C4C}" dt="2024-09-29T10:03:04.459" v="112" actId="47"/>
        <pc:sldMkLst>
          <pc:docMk/>
          <pc:sldMk cId="3365663481" sldId="436"/>
        </pc:sldMkLst>
      </pc:sldChg>
      <pc:sldChg chg="del">
        <pc:chgData name="Deepraj" userId="4bbf61d6e132f877" providerId="LiveId" clId="{FE28106A-836E-4B5A-BCC8-E8E0919D0C4C}" dt="2024-09-29T10:03:04.725" v="113" actId="47"/>
        <pc:sldMkLst>
          <pc:docMk/>
          <pc:sldMk cId="1572794225" sldId="437"/>
        </pc:sldMkLst>
      </pc:sldChg>
      <pc:sldChg chg="del">
        <pc:chgData name="Deepraj" userId="4bbf61d6e132f877" providerId="LiveId" clId="{FE28106A-836E-4B5A-BCC8-E8E0919D0C4C}" dt="2024-09-29T10:03:05.292" v="115" actId="47"/>
        <pc:sldMkLst>
          <pc:docMk/>
          <pc:sldMk cId="4222660006" sldId="438"/>
        </pc:sldMkLst>
      </pc:sldChg>
      <pc:sldChg chg="del">
        <pc:chgData name="Deepraj" userId="4bbf61d6e132f877" providerId="LiveId" clId="{FE28106A-836E-4B5A-BCC8-E8E0919D0C4C}" dt="2024-09-29T10:03:03.253" v="109" actId="47"/>
        <pc:sldMkLst>
          <pc:docMk/>
          <pc:sldMk cId="568550534" sldId="439"/>
        </pc:sldMkLst>
      </pc:sldChg>
      <pc:sldChg chg="del">
        <pc:chgData name="Deepraj" userId="4bbf61d6e132f877" providerId="LiveId" clId="{FE28106A-836E-4B5A-BCC8-E8E0919D0C4C}" dt="2024-09-29T10:03:15.456" v="138" actId="47"/>
        <pc:sldMkLst>
          <pc:docMk/>
          <pc:sldMk cId="2660555483" sldId="440"/>
        </pc:sldMkLst>
      </pc:sldChg>
      <pc:sldChg chg="del">
        <pc:chgData name="Deepraj" userId="4bbf61d6e132f877" providerId="LiveId" clId="{FE28106A-836E-4B5A-BCC8-E8E0919D0C4C}" dt="2024-09-29T10:03:15.848" v="139" actId="47"/>
        <pc:sldMkLst>
          <pc:docMk/>
          <pc:sldMk cId="1842175399" sldId="441"/>
        </pc:sldMkLst>
      </pc:sldChg>
      <pc:sldChg chg="del">
        <pc:chgData name="Deepraj" userId="4bbf61d6e132f877" providerId="LiveId" clId="{FE28106A-836E-4B5A-BCC8-E8E0919D0C4C}" dt="2024-09-29T10:03:14.497" v="136" actId="47"/>
        <pc:sldMkLst>
          <pc:docMk/>
          <pc:sldMk cId="3589087223" sldId="443"/>
        </pc:sldMkLst>
      </pc:sldChg>
      <pc:sldChg chg="del">
        <pc:chgData name="Deepraj" userId="4bbf61d6e132f877" providerId="LiveId" clId="{FE28106A-836E-4B5A-BCC8-E8E0919D0C4C}" dt="2024-09-29T10:03:14.026" v="135" actId="47"/>
        <pc:sldMkLst>
          <pc:docMk/>
          <pc:sldMk cId="4063865954" sldId="444"/>
        </pc:sldMkLst>
      </pc:sldChg>
      <pc:sldChg chg="del">
        <pc:chgData name="Deepraj" userId="4bbf61d6e132f877" providerId="LiveId" clId="{FE28106A-836E-4B5A-BCC8-E8E0919D0C4C}" dt="2024-09-29T10:03:15.016" v="137" actId="47"/>
        <pc:sldMkLst>
          <pc:docMk/>
          <pc:sldMk cId="3647152196" sldId="445"/>
        </pc:sldMkLst>
      </pc:sldChg>
      <pc:sldChg chg="del">
        <pc:chgData name="Deepraj" userId="4bbf61d6e132f877" providerId="LiveId" clId="{FE28106A-836E-4B5A-BCC8-E8E0919D0C4C}" dt="2024-09-29T10:03:03.925" v="110" actId="47"/>
        <pc:sldMkLst>
          <pc:docMk/>
          <pc:sldMk cId="3893608988" sldId="446"/>
        </pc:sldMkLst>
      </pc:sldChg>
      <pc:sldChg chg="del">
        <pc:chgData name="Deepraj" userId="4bbf61d6e132f877" providerId="LiveId" clId="{FE28106A-836E-4B5A-BCC8-E8E0919D0C4C}" dt="2024-09-29T10:03:04.945" v="114" actId="47"/>
        <pc:sldMkLst>
          <pc:docMk/>
          <pc:sldMk cId="3374831704" sldId="451"/>
        </pc:sldMkLst>
      </pc:sldChg>
      <pc:sldChg chg="del">
        <pc:chgData name="Deepraj" userId="4bbf61d6e132f877" providerId="LiveId" clId="{FE28106A-836E-4B5A-BCC8-E8E0919D0C4C}" dt="2024-09-29T10:03:05.356" v="116" actId="47"/>
        <pc:sldMkLst>
          <pc:docMk/>
          <pc:sldMk cId="3901454917" sldId="464"/>
        </pc:sldMkLst>
      </pc:sldChg>
      <pc:sldChg chg="del">
        <pc:chgData name="Deepraj" userId="4bbf61d6e132f877" providerId="LiveId" clId="{FE28106A-836E-4B5A-BCC8-E8E0919D0C4C}" dt="2024-09-29T10:03:05.669" v="117" actId="47"/>
        <pc:sldMkLst>
          <pc:docMk/>
          <pc:sldMk cId="316961329" sldId="465"/>
        </pc:sldMkLst>
      </pc:sldChg>
      <pc:sldChg chg="del">
        <pc:chgData name="Deepraj" userId="4bbf61d6e132f877" providerId="LiveId" clId="{FE28106A-836E-4B5A-BCC8-E8E0919D0C4C}" dt="2024-09-29T10:03:16.649" v="141" actId="47"/>
        <pc:sldMkLst>
          <pc:docMk/>
          <pc:sldMk cId="904840458" sldId="466"/>
        </pc:sldMkLst>
      </pc:sldChg>
      <pc:sldChg chg="del">
        <pc:chgData name="Deepraj" userId="4bbf61d6e132f877" providerId="LiveId" clId="{FE28106A-836E-4B5A-BCC8-E8E0919D0C4C}" dt="2024-09-29T10:03:17.042" v="142" actId="47"/>
        <pc:sldMkLst>
          <pc:docMk/>
          <pc:sldMk cId="3555442538" sldId="467"/>
        </pc:sldMkLst>
      </pc:sldChg>
      <pc:sldChg chg="del">
        <pc:chgData name="Deepraj" userId="4bbf61d6e132f877" providerId="LiveId" clId="{FE28106A-836E-4B5A-BCC8-E8E0919D0C4C}" dt="2024-09-29T10:03:17.467" v="143" actId="47"/>
        <pc:sldMkLst>
          <pc:docMk/>
          <pc:sldMk cId="3696591968" sldId="468"/>
        </pc:sldMkLst>
      </pc:sldChg>
      <pc:sldChg chg="del">
        <pc:chgData name="Deepraj" userId="4bbf61d6e132f877" providerId="LiveId" clId="{FE28106A-836E-4B5A-BCC8-E8E0919D0C4C}" dt="2024-09-29T10:03:17.859" v="144" actId="47"/>
        <pc:sldMkLst>
          <pc:docMk/>
          <pc:sldMk cId="1115748108" sldId="469"/>
        </pc:sldMkLst>
      </pc:sldChg>
      <pc:sldChg chg="del">
        <pc:chgData name="Deepraj" userId="4bbf61d6e132f877" providerId="LiveId" clId="{FE28106A-836E-4B5A-BCC8-E8E0919D0C4C}" dt="2024-09-29T10:03:18.205" v="145" actId="47"/>
        <pc:sldMkLst>
          <pc:docMk/>
          <pc:sldMk cId="3560169661" sldId="470"/>
        </pc:sldMkLst>
      </pc:sldChg>
      <pc:sldChg chg="addSp delSp modSp add del mod">
        <pc:chgData name="Deepraj" userId="4bbf61d6e132f877" providerId="LiveId" clId="{FE28106A-836E-4B5A-BCC8-E8E0919D0C4C}" dt="2024-09-29T10:03:57.658" v="165" actId="207"/>
        <pc:sldMkLst>
          <pc:docMk/>
          <pc:sldMk cId="2417568475" sldId="508"/>
        </pc:sldMkLst>
        <pc:spChg chg="del">
          <ac:chgData name="Deepraj" userId="4bbf61d6e132f877" providerId="LiveId" clId="{FE28106A-836E-4B5A-BCC8-E8E0919D0C4C}" dt="2024-09-29T07:45:13.284" v="0"/>
          <ac:spMkLst>
            <pc:docMk/>
            <pc:sldMk cId="2417568475" sldId="508"/>
            <ac:spMk id="4" creationId="{8D085DD2-4072-561C-2A25-F06889940BFD}"/>
          </ac:spMkLst>
        </pc:spChg>
        <pc:spChg chg="add del">
          <ac:chgData name="Deepraj" userId="4bbf61d6e132f877" providerId="LiveId" clId="{FE28106A-836E-4B5A-BCC8-E8E0919D0C4C}" dt="2024-09-29T07:45:37.133" v="1"/>
          <ac:spMkLst>
            <pc:docMk/>
            <pc:sldMk cId="2417568475" sldId="508"/>
            <ac:spMk id="6" creationId="{637E3565-D6E9-D3E9-70E8-F5EB60B2F664}"/>
          </ac:spMkLst>
        </pc:spChg>
        <pc:graphicFrameChg chg="add mod modGraphic">
          <ac:chgData name="Deepraj" userId="4bbf61d6e132f877" providerId="LiveId" clId="{FE28106A-836E-4B5A-BCC8-E8E0919D0C4C}" dt="2024-09-29T10:03:57.658" v="165" actId="207"/>
          <ac:graphicFrameMkLst>
            <pc:docMk/>
            <pc:sldMk cId="2417568475" sldId="508"/>
            <ac:graphicFrameMk id="5" creationId="{FE1D58BB-9061-2D0A-3F04-D4D9327C3D4A}"/>
          </ac:graphicFrameMkLst>
        </pc:graphicFrameChg>
      </pc:sldChg>
      <pc:sldMasterChg chg="add del addSldLayout delSldLayout">
        <pc:chgData name="Deepraj" userId="4bbf61d6e132f877" providerId="LiveId" clId="{FE28106A-836E-4B5A-BCC8-E8E0919D0C4C}" dt="2024-09-29T10:03:26.324" v="162" actId="47"/>
        <pc:sldMasterMkLst>
          <pc:docMk/>
          <pc:sldMasterMk cId="146534646" sldId="2147483735"/>
        </pc:sldMasterMkLst>
        <pc:sldLayoutChg chg="add del">
          <pc:chgData name="Deepraj" userId="4bbf61d6e132f877" providerId="LiveId" clId="{FE28106A-836E-4B5A-BCC8-E8E0919D0C4C}" dt="2024-09-29T10:03:26.324" v="162" actId="47"/>
          <pc:sldLayoutMkLst>
            <pc:docMk/>
            <pc:sldMasterMk cId="146534646" sldId="2147483735"/>
            <pc:sldLayoutMk cId="2360389076" sldId="2147483736"/>
          </pc:sldLayoutMkLst>
        </pc:sldLayoutChg>
        <pc:sldLayoutChg chg="add del">
          <pc:chgData name="Deepraj" userId="4bbf61d6e132f877" providerId="LiveId" clId="{FE28106A-836E-4B5A-BCC8-E8E0919D0C4C}" dt="2024-09-29T10:03:26.324" v="162" actId="47"/>
          <pc:sldLayoutMkLst>
            <pc:docMk/>
            <pc:sldMasterMk cId="146534646" sldId="2147483735"/>
            <pc:sldLayoutMk cId="1897218283" sldId="2147483737"/>
          </pc:sldLayoutMkLst>
        </pc:sldLayoutChg>
        <pc:sldLayoutChg chg="add del">
          <pc:chgData name="Deepraj" userId="4bbf61d6e132f877" providerId="LiveId" clId="{FE28106A-836E-4B5A-BCC8-E8E0919D0C4C}" dt="2024-09-29T10:03:26.324" v="162" actId="47"/>
          <pc:sldLayoutMkLst>
            <pc:docMk/>
            <pc:sldMasterMk cId="146534646" sldId="2147483735"/>
            <pc:sldLayoutMk cId="1448620610" sldId="2147483738"/>
          </pc:sldLayoutMkLst>
        </pc:sldLayoutChg>
        <pc:sldLayoutChg chg="add del">
          <pc:chgData name="Deepraj" userId="4bbf61d6e132f877" providerId="LiveId" clId="{FE28106A-836E-4B5A-BCC8-E8E0919D0C4C}" dt="2024-09-29T10:03:26.324" v="162" actId="47"/>
          <pc:sldLayoutMkLst>
            <pc:docMk/>
            <pc:sldMasterMk cId="146534646" sldId="2147483735"/>
            <pc:sldLayoutMk cId="3466484777" sldId="2147483739"/>
          </pc:sldLayoutMkLst>
        </pc:sldLayoutChg>
        <pc:sldLayoutChg chg="add del">
          <pc:chgData name="Deepraj" userId="4bbf61d6e132f877" providerId="LiveId" clId="{FE28106A-836E-4B5A-BCC8-E8E0919D0C4C}" dt="2024-09-29T10:03:26.324" v="162" actId="47"/>
          <pc:sldLayoutMkLst>
            <pc:docMk/>
            <pc:sldMasterMk cId="146534646" sldId="2147483735"/>
            <pc:sldLayoutMk cId="2101824343" sldId="2147483740"/>
          </pc:sldLayoutMkLst>
        </pc:sldLayoutChg>
        <pc:sldLayoutChg chg="add del">
          <pc:chgData name="Deepraj" userId="4bbf61d6e132f877" providerId="LiveId" clId="{FE28106A-836E-4B5A-BCC8-E8E0919D0C4C}" dt="2024-09-29T10:03:26.324" v="162" actId="47"/>
          <pc:sldLayoutMkLst>
            <pc:docMk/>
            <pc:sldMasterMk cId="146534646" sldId="2147483735"/>
            <pc:sldLayoutMk cId="963997064" sldId="2147483741"/>
          </pc:sldLayoutMkLst>
        </pc:sldLayoutChg>
        <pc:sldLayoutChg chg="add del">
          <pc:chgData name="Deepraj" userId="4bbf61d6e132f877" providerId="LiveId" clId="{FE28106A-836E-4B5A-BCC8-E8E0919D0C4C}" dt="2024-09-29T10:03:26.324" v="162" actId="47"/>
          <pc:sldLayoutMkLst>
            <pc:docMk/>
            <pc:sldMasterMk cId="146534646" sldId="2147483735"/>
            <pc:sldLayoutMk cId="2545873942" sldId="2147483742"/>
          </pc:sldLayoutMkLst>
        </pc:sldLayoutChg>
        <pc:sldLayoutChg chg="add del">
          <pc:chgData name="Deepraj" userId="4bbf61d6e132f877" providerId="LiveId" clId="{FE28106A-836E-4B5A-BCC8-E8E0919D0C4C}" dt="2024-09-29T10:03:26.324" v="162" actId="47"/>
          <pc:sldLayoutMkLst>
            <pc:docMk/>
            <pc:sldMasterMk cId="146534646" sldId="2147483735"/>
            <pc:sldLayoutMk cId="2215925889" sldId="2147483743"/>
          </pc:sldLayoutMkLst>
        </pc:sldLayoutChg>
        <pc:sldLayoutChg chg="add del">
          <pc:chgData name="Deepraj" userId="4bbf61d6e132f877" providerId="LiveId" clId="{FE28106A-836E-4B5A-BCC8-E8E0919D0C4C}" dt="2024-09-29T10:03:26.324" v="162" actId="47"/>
          <pc:sldLayoutMkLst>
            <pc:docMk/>
            <pc:sldMasterMk cId="146534646" sldId="2147483735"/>
            <pc:sldLayoutMk cId="3930156651" sldId="2147483744"/>
          </pc:sldLayoutMkLst>
        </pc:sldLayoutChg>
        <pc:sldLayoutChg chg="add del">
          <pc:chgData name="Deepraj" userId="4bbf61d6e132f877" providerId="LiveId" clId="{FE28106A-836E-4B5A-BCC8-E8E0919D0C4C}" dt="2024-09-29T10:03:26.324" v="162" actId="47"/>
          <pc:sldLayoutMkLst>
            <pc:docMk/>
            <pc:sldMasterMk cId="146534646" sldId="2147483735"/>
            <pc:sldLayoutMk cId="2920711595" sldId="2147483745"/>
          </pc:sldLayoutMkLst>
        </pc:sldLayoutChg>
        <pc:sldLayoutChg chg="add del">
          <pc:chgData name="Deepraj" userId="4bbf61d6e132f877" providerId="LiveId" clId="{FE28106A-836E-4B5A-BCC8-E8E0919D0C4C}" dt="2024-09-29T10:03:26.324" v="162" actId="47"/>
          <pc:sldLayoutMkLst>
            <pc:docMk/>
            <pc:sldMasterMk cId="146534646" sldId="2147483735"/>
            <pc:sldLayoutMk cId="3138069885" sldId="2147483746"/>
          </pc:sldLayoutMkLst>
        </pc:sldLayoutChg>
        <pc:sldLayoutChg chg="add del">
          <pc:chgData name="Deepraj" userId="4bbf61d6e132f877" providerId="LiveId" clId="{FE28106A-836E-4B5A-BCC8-E8E0919D0C4C}" dt="2024-09-29T10:03:26.324" v="162" actId="47"/>
          <pc:sldLayoutMkLst>
            <pc:docMk/>
            <pc:sldMasterMk cId="146534646" sldId="2147483735"/>
            <pc:sldLayoutMk cId="1131781044" sldId="2147483747"/>
          </pc:sldLayoutMkLst>
        </pc:sldLayoutChg>
        <pc:sldLayoutChg chg="add del">
          <pc:chgData name="Deepraj" userId="4bbf61d6e132f877" providerId="LiveId" clId="{FE28106A-836E-4B5A-BCC8-E8E0919D0C4C}" dt="2024-09-29T10:03:26.324" v="162" actId="47"/>
          <pc:sldLayoutMkLst>
            <pc:docMk/>
            <pc:sldMasterMk cId="146534646" sldId="2147483735"/>
            <pc:sldLayoutMk cId="582801094" sldId="2147483748"/>
          </pc:sldLayoutMkLst>
        </pc:sldLayoutChg>
        <pc:sldLayoutChg chg="add del">
          <pc:chgData name="Deepraj" userId="4bbf61d6e132f877" providerId="LiveId" clId="{FE28106A-836E-4B5A-BCC8-E8E0919D0C4C}" dt="2024-09-29T10:03:26.324" v="162" actId="47"/>
          <pc:sldLayoutMkLst>
            <pc:docMk/>
            <pc:sldMasterMk cId="146534646" sldId="2147483735"/>
            <pc:sldLayoutMk cId="428287324" sldId="2147483749"/>
          </pc:sldLayoutMkLst>
        </pc:sldLayoutChg>
        <pc:sldLayoutChg chg="add del">
          <pc:chgData name="Deepraj" userId="4bbf61d6e132f877" providerId="LiveId" clId="{FE28106A-836E-4B5A-BCC8-E8E0919D0C4C}" dt="2024-09-29T10:03:26.324" v="162" actId="47"/>
          <pc:sldLayoutMkLst>
            <pc:docMk/>
            <pc:sldMasterMk cId="146534646" sldId="2147483735"/>
            <pc:sldLayoutMk cId="2146519000" sldId="214748375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249350D0-B016-45D5-83C4-78A3BA2CF5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C3EFF26-2928-4841-B18F-1C046BFE55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D504B-C88B-4878-9600-55C8B8D265A9}" type="datetimeFigureOut">
              <a:rPr lang="en-IN" smtClean="0"/>
              <a:t>29-09-2024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DC80E36-79AA-4D96-9BD5-81A5B5FC50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39B26FC-3F82-43C6-9D44-020D21E80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B0862-A0ED-47C5-A4F5-EB6A1BC5CE7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2985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6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microsoft.com/office/2007/relationships/hdphoto" Target="../media/hdphoto4.wdp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6.jpe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11" Type="http://schemas.openxmlformats.org/officeDocument/2006/relationships/image" Target="../media/image6.jpeg"/><Relationship Id="rId5" Type="http://schemas.openxmlformats.org/officeDocument/2006/relationships/image" Target="../media/image3.png"/><Relationship Id="rId10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rgbClr val="7B3E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rgbClr val="7B3E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036D56FE-CA91-4481-9096-27448303AC2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356D7B7B-531F-408A-988D-AF8B227BB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48200" t="56813" r="42065" b="21843"/>
          <a:stretch/>
        </p:blipFill>
        <p:spPr>
          <a:xfrm>
            <a:off x="12261755" y="20384"/>
            <a:ext cx="1485900" cy="1832587"/>
          </a:xfrm>
          <a:prstGeom prst="rect">
            <a:avLst/>
          </a:prstGeom>
        </p:spPr>
      </p:pic>
      <p:pic>
        <p:nvPicPr>
          <p:cNvPr id="35" name="Picture 2" descr="Best Courses after BBA: What to Do After BBA? [2021] - Leverage Edu">
            <a:extLst>
              <a:ext uri="{FF2B5EF4-FFF2-40B4-BE49-F238E27FC236}">
                <a16:creationId xmlns:a16="http://schemas.microsoft.com/office/drawing/2014/main" xmlns="" id="{C84296FC-27D3-4D0C-8F2A-19BD3B9C2C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201" y="2183713"/>
            <a:ext cx="2741932" cy="179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8352327-8573-44E4-BC8A-4B66E1AC2BFC}"/>
              </a:ext>
            </a:extLst>
          </p:cNvPr>
          <p:cNvSpPr txBox="1"/>
          <p:nvPr userDrawn="1"/>
        </p:nvSpPr>
        <p:spPr>
          <a:xfrm>
            <a:off x="1837677" y="5513531"/>
            <a:ext cx="3918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Darshan Institute of Engineering &amp; Technology</a:t>
            </a:r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B770560A-7C36-4269-A8F2-0431E180EAD2}"/>
              </a:ext>
            </a:extLst>
          </p:cNvPr>
          <p:cNvGrpSpPr/>
          <p:nvPr userDrawn="1"/>
        </p:nvGrpSpPr>
        <p:grpSpPr>
          <a:xfrm>
            <a:off x="165802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BC0FB63F-CA11-4FFF-AE2F-90A20EC249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837E217C-09B9-4F19-8BB8-BB4441141B5F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6184A09B-FDE8-4BC0-99BC-3C97377CC849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xmlns="" id="{5648AF71-341E-4107-A255-6A3161802DB4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xmlns="" id="{56385AC2-274F-4362-B392-C85ED8851955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xmlns="" id="{1DFEE87D-46CB-440C-9C23-82D6E69F0090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(IKS)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Mathematics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D7088783-A6E8-4593-A261-AA2E5B8C0B31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xmlns="" id="{8BE27DED-9DB1-499A-8FB8-BD4EB698EF13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C8C068D-898F-420B-A00C-9EB35BDEEADE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xmlns="" id="{3BE8557C-A6B7-4563-9740-D4E84767EA6C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(IKS)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Mathematics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20944A5-8A5C-4E4A-B8EF-52E45D382D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64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AB14EB5-0C00-4B23-9657-6A7891E39B9E}"/>
              </a:ext>
            </a:extLst>
          </p:cNvPr>
          <p:cNvSpPr/>
          <p:nvPr userDrawn="1"/>
        </p:nvSpPr>
        <p:spPr>
          <a:xfrm>
            <a:off x="766989" y="655991"/>
            <a:ext cx="421127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/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4CB8280-230E-4848-B5EA-04034E5CB34A}"/>
              </a:ext>
            </a:extLst>
          </p:cNvPr>
          <p:cNvSpPr txBox="1"/>
          <p:nvPr userDrawn="1"/>
        </p:nvSpPr>
        <p:spPr>
          <a:xfrm>
            <a:off x="1200538" y="2731133"/>
            <a:ext cx="3344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Darshan University, Rajkot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EF658B8-44C2-4636-9C24-7837BC72D567}"/>
              </a:ext>
            </a:extLst>
          </p:cNvPr>
          <p:cNvSpPr txBox="1"/>
          <p:nvPr userDrawn="1"/>
        </p:nvSpPr>
        <p:spPr>
          <a:xfrm>
            <a:off x="751696" y="2374457"/>
            <a:ext cx="4241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Darshan Institute of Management</a:t>
            </a:r>
          </a:p>
        </p:txBody>
      </p:sp>
    </p:spTree>
    <p:extLst>
      <p:ext uri="{BB962C8B-B14F-4D97-AF65-F5344CB8AC3E}">
        <p14:creationId xmlns:p14="http://schemas.microsoft.com/office/powerpoint/2010/main" val="8520607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338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050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40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966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90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0498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2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7">
            <a:extLst>
              <a:ext uri="{FF2B5EF4-FFF2-40B4-BE49-F238E27FC236}">
                <a16:creationId xmlns:a16="http://schemas.microsoft.com/office/drawing/2014/main" xmlns="" id="{3027D2AD-0E13-43EE-BAA8-1606FF4E22D8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rgbClr val="7B3E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9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172331D-9941-4AAA-9E63-80BDD4CEBDAB}"/>
              </a:ext>
            </a:extLst>
          </p:cNvPr>
          <p:cNvGrpSpPr/>
          <p:nvPr userDrawn="1"/>
        </p:nvGrpSpPr>
        <p:grpSpPr>
          <a:xfrm>
            <a:off x="9874840" y="6078930"/>
            <a:ext cx="2078404" cy="63180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9B62E625-0FE4-4129-B936-172760D4BF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E733AEFD-AF8F-46BF-9E8E-F6573B757CF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350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86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0389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6609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35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805712" y="1935571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261765" y="1510755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29" y="86710"/>
            <a:ext cx="2638766" cy="8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04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Deepraj</a:t>
            </a: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K. Patadia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2965451" y="6604000"/>
            <a:ext cx="62610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 smtClean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2301DU005 </a:t>
            </a: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(Indian Constitution)   </a:t>
            </a: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- 1 – Forms of Government &amp; Constitutional Framework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prstClr val="black">
                    <a:lumMod val="90000"/>
                    <a:lumOff val="10000"/>
                  </a:prstClr>
                </a:solidFill>
              </a:rPr>
              <a:pPr/>
              <a:t>‹#›</a:t>
            </a:fld>
            <a:endParaRPr lang="en-US" b="1" dirty="0">
              <a:solidFill>
                <a:prstClr val="black">
                  <a:lumMod val="90000"/>
                  <a:lumOff val="10000"/>
                </a:prst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697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499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805712" y="1935571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261765" y="1510755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29" y="86710"/>
            <a:ext cx="2638766" cy="8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39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212121"/>
                </a:solidFill>
              </a:rPr>
              <a:t>Darshan</a:t>
            </a:r>
            <a:r>
              <a:rPr lang="en-US" sz="1600" dirty="0">
                <a:solidFill>
                  <a:srgbClr val="212121"/>
                </a:solidFill>
              </a:rPr>
              <a:t>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DU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926693" y="3939839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xmlns="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966433" y="276237"/>
            <a:ext cx="2935170" cy="9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47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 Abhani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13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6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22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819D778C-DC07-4C1F-8054-61598ABBF193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xmlns="" id="{B33B79A2-1B89-4FBF-8285-D6405C41CF7A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xmlns="" id="{5E87AE36-AD90-48FE-B283-5520F8FD5909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AEEDD05E-BB00-4E1D-893D-80FB13A36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9EE95B0E-511D-4BA9-BDFD-952767349BA7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(IKS)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Number System</a:t>
            </a:r>
            <a:r>
              <a:rPr lang="en-US" baseline="0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&amp; Units of Measurement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 Abhani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428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 Abhani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658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xmlns="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49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 Abhani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6600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 Abhani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46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 Abhani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382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864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5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xmlns="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966433" y="276237"/>
            <a:ext cx="2935170" cy="9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24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xmlns="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13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8356C418-17D6-4697-8856-5F7FEACD4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6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22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AE6D66E0-0F47-4A48-9FD6-38904600BD98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xmlns="" id="{557C209F-51D2-432F-ABB1-45AF75BBDE57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xmlns="" id="{EAB4CBB3-4495-459D-A96F-3E249E168E1A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17D6F20-9DD5-4D3A-B4C8-A6F015FE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xmlns="" id="{B5833BE7-E886-4A6F-BA56-88EA7C492BD9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(IKS)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Mathematics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2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8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94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44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62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06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82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82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20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Deepraj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K. Patadia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810001" y="6604000"/>
            <a:ext cx="45719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#2101CV702 (DSS)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Ch. - 1 – Load Combination &amp; Connections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574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4687C7B7-5AC0-4DE5-8CD4-EF33EEB72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6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22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5D36DEDC-A03A-4FB3-981B-EACD27F0099A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xmlns="" id="{B37ADC3C-5CE4-47E5-B3E4-F5AA30CE6FBC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xmlns="" id="{9EF3929F-3580-42C6-98B9-4C82E6F543A0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xmlns="" id="{9B035379-EE99-4E3B-A1F4-421A850DC3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(IKS)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Mathematics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389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18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620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484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24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997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73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925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156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711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AE6D66E0-0F47-4A48-9FD6-38904600BD98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xmlns="" id="{557C209F-51D2-432F-ABB1-45AF75BBDE57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xmlns="" id="{EAB4CBB3-4495-459D-A96F-3E249E168E1A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17D6F20-9DD5-4D3A-B4C8-A6F015FE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xmlns="" id="{B5833BE7-E886-4A6F-BA56-88EA7C492BD9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(IKS)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Mathematics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5C3B0896-5686-4012-A126-C2A893005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6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22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89333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069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263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School of Engineering, 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805712" y="1935571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261765" y="1510755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29" y="86710"/>
            <a:ext cx="2638766" cy="8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8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Deepraj</a:t>
            </a: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K. Patadia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2965451" y="6604000"/>
            <a:ext cx="62610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#2301DU003 (Indian Constitution)   </a:t>
            </a: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- 1 – Forms of Government &amp; Constitutional Framework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prstClr val="black">
                    <a:lumMod val="90000"/>
                    <a:lumOff val="10000"/>
                  </a:prstClr>
                </a:solidFill>
              </a:rPr>
              <a:pPr/>
              <a:t>‹#›</a:t>
            </a:fld>
            <a:endParaRPr lang="en-US" b="1" dirty="0">
              <a:solidFill>
                <a:prstClr val="black">
                  <a:lumMod val="90000"/>
                  <a:lumOff val="10000"/>
                </a:prst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801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87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805712" y="1935571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261765" y="1510755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29" y="86710"/>
            <a:ext cx="2638766" cy="8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804B5488-1666-4520-90AD-9D0E646A24E1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xmlns="" id="{D780C998-2479-430C-B058-56389ADE0B18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xmlns="" id="{AE0B46A7-30F5-4D0F-B607-55FF3B8933C7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xmlns="" id="{4D902580-F303-41CA-822D-5282A2ECED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(IKS)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Mathematics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1AA5C57A-F840-488A-AACF-E658D398FCEC}"/>
              </a:ext>
            </a:extLst>
          </p:cNvPr>
          <p:cNvGrpSpPr/>
          <p:nvPr userDrawn="1"/>
        </p:nvGrpSpPr>
        <p:grpSpPr>
          <a:xfrm>
            <a:off x="206615" y="160280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804B5488-1666-4520-90AD-9D0E646A24E1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xmlns="" id="{D780C998-2479-430C-B058-56389ADE0B18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xmlns="" id="{AE0B46A7-30F5-4D0F-B607-55FF3B8933C7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xmlns="" id="{4D902580-F303-41CA-822D-5282A2ECED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(IKS)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Mathematics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5495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3C4FBC9-8939-4B0B-B352-29C8568B9FFD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xmlns="" id="{6B248AD3-FD53-4BD3-A782-DC76BCADDE5E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xmlns="" id="{828C120E-804D-4567-8208-8C8A8B294EE8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xmlns="" id="{C30E69A0-4F1E-4849-9287-3528319B534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2301DU005 (IKS)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Mathematics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1" r:id="rId2"/>
    <p:sldLayoutId id="2147483670" r:id="rId3"/>
    <p:sldLayoutId id="2147483687" r:id="rId4"/>
    <p:sldLayoutId id="2147483688" r:id="rId5"/>
    <p:sldLayoutId id="2147483692" r:id="rId6"/>
    <p:sldLayoutId id="2147483672" r:id="rId7"/>
    <p:sldLayoutId id="2147483693" r:id="rId8"/>
    <p:sldLayoutId id="2147483689" r:id="rId9"/>
    <p:sldLayoutId id="2147483690" r:id="rId10"/>
    <p:sldLayoutId id="2147483673" r:id="rId11"/>
    <p:sldLayoutId id="214748369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0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9/29/2024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70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5552CC84-22B8-4A73-8C03-84C06D1D2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122" y="1537380"/>
            <a:ext cx="11042406" cy="3041502"/>
          </a:xfrm>
        </p:spPr>
        <p:txBody>
          <a:bodyPr/>
          <a:lstStyle/>
          <a:p>
            <a:r>
              <a:rPr lang="en-US" sz="5400" b="0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Unit-5</a:t>
            </a:r>
            <a:r>
              <a:rPr lang="en-US" sz="7200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"/>
              </a:rPr>
              <a:t> </a:t>
            </a:r>
            <a:br>
              <a:rPr lang="en-US" sz="7200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"/>
              </a:rPr>
            </a:b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Mathematics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137D2E-F7D0-465C-8541-F4CFBBD673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deepraj.patadia@darshan.ac.in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27C5C63-5136-498D-B5D5-B1F6385ED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7990475865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C4FACC96-BA70-4FDA-AB13-3B133AD49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Civil Engineering Department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3A79D48-3C85-46E3-9CAE-59240F299A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Prof. Deepraj K. Patadia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62CA4D6-180D-44EB-978C-EAE6FB447D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2731" y="44931"/>
            <a:ext cx="4646358" cy="734653"/>
          </a:xfrm>
        </p:spPr>
        <p:txBody>
          <a:bodyPr/>
          <a:lstStyle/>
          <a:p>
            <a:r>
              <a:rPr lang="en-US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Indian Knowledge System</a:t>
            </a:r>
          </a:p>
          <a:p>
            <a:r>
              <a:rPr lang="en-US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#2301DU005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1550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9350265"/>
              </p:ext>
            </p:extLst>
          </p:nvPr>
        </p:nvGraphicFramePr>
        <p:xfrm>
          <a:off x="190520" y="1483032"/>
          <a:ext cx="11810961" cy="404034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55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53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8893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Aspect</a:t>
                      </a:r>
                    </a:p>
                  </a:txBody>
                  <a:tcPr marL="82223" marR="82223" marT="41112" marB="41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Description</a:t>
                      </a:r>
                    </a:p>
                  </a:txBody>
                  <a:tcPr marL="82223" marR="82223" marT="41112" marB="41112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5562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err="1"/>
                        <a:t>Baudhāyana’s</a:t>
                      </a:r>
                      <a:r>
                        <a:rPr lang="en-IN" sz="2400" dirty="0"/>
                        <a:t> Theorem</a:t>
                      </a:r>
                      <a:endParaRPr lang="en-IN" sz="2400" b="1" dirty="0"/>
                    </a:p>
                  </a:txBody>
                  <a:tcPr marL="82223" marR="82223" marT="41112" marB="41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Precursor to the Pythagorean theorem, relating the sides of a right-angled triangle.</a:t>
                      </a:r>
                      <a:endParaRPr lang="en-US" sz="2400" b="1" dirty="0"/>
                    </a:p>
                  </a:txBody>
                  <a:tcPr marL="82223" marR="82223" marT="41112" marB="41112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75562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Early Calculus Concepts</a:t>
                      </a:r>
                      <a:endParaRPr lang="en-IN" sz="2400" b="1"/>
                    </a:p>
                  </a:txBody>
                  <a:tcPr marL="82223" marR="82223" marT="41112" marB="41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Bhaskara</a:t>
                      </a:r>
                      <a:r>
                        <a:rPr lang="en-US" sz="2400" dirty="0"/>
                        <a:t> II introduced ideas related to derivatives and infinitesimals.</a:t>
                      </a:r>
                      <a:endParaRPr lang="en-US" sz="2400" b="1" dirty="0"/>
                    </a:p>
                  </a:txBody>
                  <a:tcPr marL="82223" marR="82223" marT="41112" marB="41112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75562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Geometric Constructions</a:t>
                      </a:r>
                      <a:endParaRPr lang="en-IN" sz="2400" b="1" dirty="0"/>
                    </a:p>
                  </a:txBody>
                  <a:tcPr marL="82223" marR="82223" marT="41112" marB="41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 Sulba Sutras provided rules for precise geometric constructions.</a:t>
                      </a:r>
                      <a:endParaRPr lang="en-US" sz="2400" b="1" dirty="0"/>
                    </a:p>
                  </a:txBody>
                  <a:tcPr marL="82223" marR="82223" marT="41112" marB="41112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75562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Chakravala Method</a:t>
                      </a:r>
                      <a:endParaRPr lang="en-IN" sz="2400" b="1"/>
                    </a:p>
                  </a:txBody>
                  <a:tcPr marL="82223" marR="82223" marT="41112" marB="41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Efficient cyclic method for solving quadratic indeterminate equations.</a:t>
                      </a:r>
                      <a:endParaRPr lang="en-US" sz="2400" b="1" dirty="0"/>
                    </a:p>
                  </a:txBody>
                  <a:tcPr marL="82223" marR="82223" marT="41112" marB="41112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75562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Vedic Mathematics</a:t>
                      </a:r>
                      <a:endParaRPr lang="en-IN" sz="2400" b="1"/>
                    </a:p>
                  </a:txBody>
                  <a:tcPr marL="82223" marR="82223" marT="41112" marB="41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Mental calculation techniques for quick problem-solving.</a:t>
                      </a:r>
                      <a:endParaRPr lang="en-IN" sz="2400" b="1" dirty="0"/>
                    </a:p>
                  </a:txBody>
                  <a:tcPr marL="82223" marR="82223" marT="41112" marB="41112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Indian Mathematics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5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Mathematicians &amp; their contribution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7304"/>
              </p:ext>
            </p:extLst>
          </p:nvPr>
        </p:nvGraphicFramePr>
        <p:xfrm>
          <a:off x="189452" y="984967"/>
          <a:ext cx="11813097" cy="491493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244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67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22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algn="l"/>
                      <a:r>
                        <a:rPr lang="en-IN" sz="2200" b="1" dirty="0"/>
                        <a:t>Mathematician</a:t>
                      </a:r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b="1" dirty="0"/>
                        <a:t>Time Period</a:t>
                      </a:r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b="1" dirty="0"/>
                        <a:t>Major Contributions</a:t>
                      </a:r>
                    </a:p>
                  </a:txBody>
                  <a:tcPr marL="32473" marR="32473" marT="16236" marB="16236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l"/>
                      <a:r>
                        <a:rPr lang="en-IN" sz="2200"/>
                        <a:t>Aryabhata</a:t>
                      </a:r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476–550 CE</a:t>
                      </a:r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- Approximation of π (Pi) to 3.1416</a:t>
                      </a:r>
                      <a:br>
                        <a:rPr lang="en-US" sz="2200" dirty="0"/>
                      </a:br>
                      <a:r>
                        <a:rPr lang="en-US" sz="2200" dirty="0"/>
                        <a:t>- Contributions to trigonometry (sine, cosine)</a:t>
                      </a:r>
                      <a:br>
                        <a:rPr lang="en-US" sz="2200" dirty="0"/>
                      </a:br>
                      <a:r>
                        <a:rPr lang="en-US" sz="2200" dirty="0"/>
                        <a:t>- Solving quadratic equations</a:t>
                      </a:r>
                    </a:p>
                  </a:txBody>
                  <a:tcPr marL="32473" marR="32473" marT="16236" marB="16236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l"/>
                      <a:r>
                        <a:rPr lang="en-IN" sz="2200"/>
                        <a:t>Brahmagupta</a:t>
                      </a:r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/>
                        <a:t>598–668 CE</a:t>
                      </a:r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- Defined zero as a number</a:t>
                      </a:r>
                      <a:br>
                        <a:rPr lang="en-US" sz="2200" dirty="0"/>
                      </a:br>
                      <a:r>
                        <a:rPr lang="en-US" sz="2200" dirty="0"/>
                        <a:t>- Rules for operations with zero and negative numbers</a:t>
                      </a:r>
                      <a:br>
                        <a:rPr lang="en-US" sz="2200" dirty="0"/>
                      </a:br>
                      <a:r>
                        <a:rPr lang="en-US" sz="2200" dirty="0"/>
                        <a:t>- Solutions to quadratic equations</a:t>
                      </a:r>
                    </a:p>
                  </a:txBody>
                  <a:tcPr marL="32473" marR="32473" marT="16236" marB="16236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l"/>
                      <a:r>
                        <a:rPr lang="en-IN" sz="2200"/>
                        <a:t>Bhaskara I</a:t>
                      </a:r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/>
                        <a:t>600–680 CE</a:t>
                      </a:r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/>
                        <a:t>- Introduced rational approximation of sine</a:t>
                      </a:r>
                      <a:br>
                        <a:rPr lang="en-US" sz="2200"/>
                      </a:br>
                      <a:r>
                        <a:rPr lang="en-US" sz="2200"/>
                        <a:t>- Early work on positional notation</a:t>
                      </a:r>
                    </a:p>
                  </a:txBody>
                  <a:tcPr marL="32473" marR="32473" marT="16236" marB="16236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l"/>
                      <a:r>
                        <a:rPr lang="en-IN" sz="2200" dirty="0" err="1"/>
                        <a:t>Bhaskara</a:t>
                      </a:r>
                      <a:r>
                        <a:rPr lang="en-IN" sz="2200" dirty="0"/>
                        <a:t> II (</a:t>
                      </a:r>
                      <a:r>
                        <a:rPr lang="en-IN" sz="2200" dirty="0" err="1"/>
                        <a:t>Bhaskaracharya</a:t>
                      </a:r>
                      <a:r>
                        <a:rPr lang="en-IN" sz="2200" dirty="0"/>
                        <a:t>)</a:t>
                      </a:r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/>
                        <a:t>1114–1185 CE</a:t>
                      </a:r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- Early concepts of calculus (differentiation, infinitesimals)</a:t>
                      </a:r>
                      <a:br>
                        <a:rPr lang="en-US" sz="2200" dirty="0"/>
                      </a:br>
                      <a:r>
                        <a:rPr lang="en-US" sz="2200" dirty="0"/>
                        <a:t>- </a:t>
                      </a:r>
                      <a:r>
                        <a:rPr lang="en-US" sz="2200" dirty="0" err="1"/>
                        <a:t>Chakravala</a:t>
                      </a:r>
                      <a:r>
                        <a:rPr lang="en-US" sz="2200" dirty="0"/>
                        <a:t> method for solving quadratic equations</a:t>
                      </a:r>
                      <a:br>
                        <a:rPr lang="en-US" sz="2200" dirty="0"/>
                      </a:br>
                      <a:r>
                        <a:rPr lang="en-US" sz="2200" dirty="0"/>
                        <a:t>- Work on algebra, arithmetic, and astronomy</a:t>
                      </a:r>
                    </a:p>
                  </a:txBody>
                  <a:tcPr marL="32473" marR="32473" marT="16236" marB="16236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59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Mathematicians &amp; their contribution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037792"/>
              </p:ext>
            </p:extLst>
          </p:nvPr>
        </p:nvGraphicFramePr>
        <p:xfrm>
          <a:off x="100780" y="829188"/>
          <a:ext cx="11990440" cy="504000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4654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96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80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r>
                        <a:rPr lang="en-IN" sz="2200" b="1" dirty="0"/>
                        <a:t>Mathematician</a:t>
                      </a:r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r>
                        <a:rPr lang="en-IN" sz="2200" b="1" dirty="0"/>
                        <a:t>Time Period</a:t>
                      </a:r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r>
                        <a:rPr lang="en-IN" sz="2200" b="1" dirty="0"/>
                        <a:t>Major Contributions</a:t>
                      </a:r>
                    </a:p>
                  </a:txBody>
                  <a:tcPr marL="32473" marR="32473" marT="16236" marB="16236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IN" sz="2200" dirty="0" err="1"/>
                        <a:t>Baudhāyana</a:t>
                      </a:r>
                      <a:endParaRPr lang="en-IN" sz="2200" dirty="0"/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800 BCE</a:t>
                      </a:r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- </a:t>
                      </a:r>
                      <a:r>
                        <a:rPr lang="en-US" sz="2200" dirty="0" err="1"/>
                        <a:t>Baudhāyana’s</a:t>
                      </a:r>
                      <a:r>
                        <a:rPr lang="en-US" sz="2200" dirty="0"/>
                        <a:t> theorem (predecessor of the Pythagorean theorem)</a:t>
                      </a:r>
                      <a:br>
                        <a:rPr lang="en-US" sz="2200" dirty="0"/>
                      </a:br>
                      <a:r>
                        <a:rPr lang="en-US" sz="2200" dirty="0"/>
                        <a:t>- Contributions to geometric constructions in the Sulba Sutras</a:t>
                      </a:r>
                    </a:p>
                  </a:txBody>
                  <a:tcPr marL="32473" marR="32473" marT="16236" marB="16236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IN" sz="2200" dirty="0" err="1"/>
                        <a:t>Madhava</a:t>
                      </a:r>
                      <a:r>
                        <a:rPr lang="en-IN" sz="2200" dirty="0"/>
                        <a:t> of </a:t>
                      </a:r>
                      <a:r>
                        <a:rPr lang="en-IN" sz="2200" dirty="0" err="1"/>
                        <a:t>Sangamagrama</a:t>
                      </a:r>
                      <a:endParaRPr lang="en-IN" sz="2200" dirty="0"/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1340–1425 CE</a:t>
                      </a:r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- Developed infinite series for sine, cosine, and arctangent</a:t>
                      </a:r>
                      <a:br>
                        <a:rPr lang="en-US" sz="2200" dirty="0"/>
                      </a:br>
                      <a:r>
                        <a:rPr lang="en-US" sz="2200" dirty="0"/>
                        <a:t>- Considered the founder of mathematical analysis</a:t>
                      </a:r>
                    </a:p>
                  </a:txBody>
                  <a:tcPr marL="32473" marR="32473" marT="16236" marB="16236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IN" sz="2200"/>
                        <a:t>Varāhamihira</a:t>
                      </a:r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505–587 CE</a:t>
                      </a:r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- Work in trigonometry and algebra</a:t>
                      </a:r>
                      <a:br>
                        <a:rPr lang="en-US" sz="2200" dirty="0"/>
                      </a:br>
                      <a:r>
                        <a:rPr lang="en-US" sz="2200" dirty="0"/>
                        <a:t>- Contributions to Indian astrology and astronomy</a:t>
                      </a:r>
                    </a:p>
                  </a:txBody>
                  <a:tcPr marL="32473" marR="32473" marT="16236" marB="16236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IN" sz="2200"/>
                        <a:t>Srinivasa Ramanujan</a:t>
                      </a:r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r>
                        <a:rPr lang="en-IN" sz="2200"/>
                        <a:t>1887–1920</a:t>
                      </a:r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- Contributed to number theory, infinite series, continued fractions</a:t>
                      </a:r>
                      <a:br>
                        <a:rPr lang="en-US" sz="2200" dirty="0"/>
                      </a:br>
                      <a:r>
                        <a:rPr lang="en-US" sz="2200" dirty="0"/>
                        <a:t>- Famous for Ramanujan’s summation and partition theory</a:t>
                      </a:r>
                    </a:p>
                  </a:txBody>
                  <a:tcPr marL="32473" marR="32473" marT="16236" marB="16236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IN" sz="2200"/>
                        <a:t>Narayana Pandita</a:t>
                      </a:r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r>
                        <a:rPr lang="en-IN" sz="2200"/>
                        <a:t>1340–1400 CE</a:t>
                      </a:r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- Work in combinatorics, magic squares, and algebra</a:t>
                      </a:r>
                      <a:br>
                        <a:rPr lang="en-US" sz="2200" dirty="0"/>
                      </a:br>
                      <a:r>
                        <a:rPr lang="en-US" sz="2200" dirty="0"/>
                        <a:t>- Contributions to the theory of integer partitions</a:t>
                      </a:r>
                    </a:p>
                  </a:txBody>
                  <a:tcPr marL="32473" marR="32473" marT="16236" marB="16236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IN" sz="2200"/>
                        <a:t>Kātyāyana</a:t>
                      </a:r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r>
                        <a:rPr lang="en-IN" sz="2200"/>
                        <a:t>3rd century BCE</a:t>
                      </a:r>
                    </a:p>
                  </a:txBody>
                  <a:tcPr marL="32473" marR="32473" marT="16236" marB="16236" anchor="ctr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- Contributions to geometric measurements and construction in the Sulba Sutras</a:t>
                      </a:r>
                    </a:p>
                  </a:txBody>
                  <a:tcPr marL="32473" marR="32473" marT="16236" marB="16236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913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086" y="2493028"/>
            <a:ext cx="10515600" cy="2852737"/>
          </a:xfrm>
        </p:spPr>
        <p:txBody>
          <a:bodyPr/>
          <a:lstStyle/>
          <a:p>
            <a:r>
              <a:rPr lang="en-IN" dirty="0" smtClean="0"/>
              <a:t>Square of a Number &amp; </a:t>
            </a:r>
            <a:br>
              <a:rPr lang="en-IN" dirty="0" smtClean="0"/>
            </a:br>
            <a:r>
              <a:rPr lang="en-IN" dirty="0" smtClean="0"/>
              <a:t>Square Root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9643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1128914"/>
            <a:ext cx="11929641" cy="3605317"/>
          </a:xfrm>
        </p:spPr>
        <p:txBody>
          <a:bodyPr/>
          <a:lstStyle/>
          <a:p>
            <a:r>
              <a:rPr lang="en-US" b="1" dirty="0"/>
              <a:t>Square of a Number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b="1" dirty="0" err="1">
                <a:solidFill>
                  <a:srgbClr val="FF0000"/>
                </a:solidFill>
              </a:rPr>
              <a:t>Baudhāyana</a:t>
            </a:r>
            <a:r>
              <a:rPr lang="en-US" b="1" dirty="0">
                <a:solidFill>
                  <a:srgbClr val="FF0000"/>
                </a:solidFill>
              </a:rPr>
              <a:t> Sulba Sutras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describe early references to squaring numbers and geometric constructions.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Aryabhata</a:t>
            </a:r>
            <a:r>
              <a:rPr lang="en-US" dirty="0"/>
              <a:t> introduced methods for calculating squares and solving quadratic equations.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Vedic Mathematics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provides mental shortcuts, such as squaring numbers ending in 5.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Square of a </a:t>
            </a:r>
            <a:r>
              <a:rPr lang="en-IN" dirty="0" smtClean="0"/>
              <a:t>number &amp; Square Root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74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789705"/>
            <a:ext cx="11929641" cy="530138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Square Root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b="1" dirty="0" err="1">
                <a:solidFill>
                  <a:srgbClr val="FF0000"/>
                </a:solidFill>
              </a:rPr>
              <a:t>Bhaskara</a:t>
            </a:r>
            <a:r>
              <a:rPr lang="en-US" b="1" dirty="0">
                <a:solidFill>
                  <a:srgbClr val="FF0000"/>
                </a:solidFill>
              </a:rPr>
              <a:t> II</a:t>
            </a:r>
            <a:r>
              <a:rPr lang="en-US" dirty="0"/>
              <a:t>, in </a:t>
            </a:r>
            <a:r>
              <a:rPr lang="en-US" b="1" dirty="0" err="1">
                <a:solidFill>
                  <a:srgbClr val="FF0000"/>
                </a:solidFill>
              </a:rPr>
              <a:t>Lilavati</a:t>
            </a:r>
            <a:r>
              <a:rPr lang="en-US" b="1" dirty="0">
                <a:solidFill>
                  <a:srgbClr val="FF0000"/>
                </a:solidFill>
              </a:rPr>
              <a:t>, described methods for finding square roots </a:t>
            </a:r>
            <a:r>
              <a:rPr lang="en-US" dirty="0"/>
              <a:t>of perfect and imperfect squares.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 err="1">
                <a:solidFill>
                  <a:srgbClr val="FF0000"/>
                </a:solidFill>
              </a:rPr>
              <a:t>Chakravala</a:t>
            </a:r>
            <a:r>
              <a:rPr lang="en-US" b="1" dirty="0">
                <a:solidFill>
                  <a:srgbClr val="FF0000"/>
                </a:solidFill>
              </a:rPr>
              <a:t> method was used for solving quadratic equations </a:t>
            </a:r>
            <a:r>
              <a:rPr lang="en-US" dirty="0"/>
              <a:t>and finding square roots efficiently.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Aryabhata</a:t>
            </a:r>
            <a:r>
              <a:rPr lang="en-US" dirty="0"/>
              <a:t> and others </a:t>
            </a:r>
            <a:r>
              <a:rPr lang="en-US" b="1" dirty="0">
                <a:solidFill>
                  <a:srgbClr val="FF0000"/>
                </a:solidFill>
              </a:rPr>
              <a:t>developed algorithms for calculating square roots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Sulba Sutras</a:t>
            </a:r>
            <a:r>
              <a:rPr lang="en-US" dirty="0"/>
              <a:t> used </a:t>
            </a:r>
            <a:r>
              <a:rPr lang="en-US" b="1" dirty="0">
                <a:solidFill>
                  <a:srgbClr val="FF0000"/>
                </a:solidFill>
              </a:rPr>
              <a:t>geometric approaches to approximate square roots</a:t>
            </a:r>
            <a:r>
              <a:rPr lang="en-US" dirty="0"/>
              <a:t>, especially for religious altar construction.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Square of a number &amp; Square Root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87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037" r="1857"/>
          <a:stretch/>
        </p:blipFill>
        <p:spPr>
          <a:xfrm>
            <a:off x="131179" y="1422401"/>
            <a:ext cx="10517156" cy="50521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711201"/>
            <a:ext cx="11929641" cy="648929"/>
          </a:xfrm>
        </p:spPr>
        <p:txBody>
          <a:bodyPr anchor="b"/>
          <a:lstStyle/>
          <a:p>
            <a:pPr>
              <a:lnSpc>
                <a:spcPct val="150000"/>
              </a:lnSpc>
            </a:pPr>
            <a:r>
              <a:rPr lang="en-US" dirty="0"/>
              <a:t>Here’s a table summarizing different </a:t>
            </a:r>
            <a:r>
              <a:rPr lang="en-US" b="1" dirty="0"/>
              <a:t>rules for squaring numbers</a:t>
            </a:r>
            <a:r>
              <a:rPr lang="en-US" dirty="0"/>
              <a:t> with examples:</a:t>
            </a:r>
            <a:endParaRPr lang="en-US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Square of a number &amp; Square Root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6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Square of a number &amp; Square Root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78" t="2659" b="1206"/>
          <a:stretch/>
        </p:blipFill>
        <p:spPr>
          <a:xfrm>
            <a:off x="529412" y="1032384"/>
            <a:ext cx="11133176" cy="47047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70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Square of a number &amp; Square Root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1179" y="1392905"/>
            <a:ext cx="10540003" cy="514063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725949"/>
            <a:ext cx="11929641" cy="652208"/>
          </a:xfrm>
        </p:spPr>
        <p:txBody>
          <a:bodyPr anchor="b"/>
          <a:lstStyle/>
          <a:p>
            <a:pPr>
              <a:lnSpc>
                <a:spcPct val="150000"/>
              </a:lnSpc>
            </a:pPr>
            <a:r>
              <a:rPr lang="en-US" sz="2400" dirty="0"/>
              <a:t>Here’s a table summarizing different </a:t>
            </a:r>
            <a:r>
              <a:rPr lang="en-US" sz="2400" b="1" dirty="0"/>
              <a:t>rules for square root of numbers</a:t>
            </a:r>
            <a:r>
              <a:rPr lang="en-US" sz="2400" dirty="0"/>
              <a:t> with examples:</a:t>
            </a:r>
            <a:endParaRPr lang="en-US" sz="24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1799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Square of a number &amp; Square Root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8041" y="1297064"/>
            <a:ext cx="11935919" cy="44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4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50685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5598007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212121">
                    <a:lumMod val="90000"/>
                    <a:lumOff val="10000"/>
                  </a:srgbClr>
                </a:solidFill>
              </a:rPr>
              <a:t>Mathematics</a:t>
            </a:r>
            <a:endParaRPr lang="en-IN" sz="28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Unique aspects of Indian Mathematics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Mathematicians and their contribution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Square of a Number &amp; Square Root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Series and Progression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Overview and Important of Geometry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Trigonometry and </a:t>
            </a:r>
            <a:r>
              <a:rPr lang="en-IN" sz="2400" dirty="0" smtClean="0"/>
              <a:t>Algebra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7558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086" y="2493028"/>
            <a:ext cx="10515600" cy="2852737"/>
          </a:xfrm>
        </p:spPr>
        <p:txBody>
          <a:bodyPr/>
          <a:lstStyle/>
          <a:p>
            <a:r>
              <a:rPr lang="en-IN" dirty="0"/>
              <a:t>Series &amp; Progression</a:t>
            </a:r>
            <a:r>
              <a:rPr lang="en-IN" sz="2800" dirty="0">
                <a:latin typeface="Lohit Gujarati" panose="020B0600000000000000" pitchFamily="34" charset="0"/>
                <a:cs typeface="Lohit Gujarati" panose="020B0600000000000000" pitchFamily="34" charset="0"/>
              </a:rPr>
              <a:t> </a:t>
            </a:r>
            <a:endParaRPr lang="en-GB" sz="2800" dirty="0">
              <a:latin typeface="Lohit Gujarati" panose="020B0600000000000000" pitchFamily="34" charset="0"/>
              <a:cs typeface="Lohit Gujarati" panose="020B06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559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Progressions</a:t>
            </a:r>
            <a:r>
              <a:rPr lang="en-US" dirty="0"/>
              <a:t> and </a:t>
            </a:r>
            <a:r>
              <a:rPr lang="en-US" b="1" dirty="0"/>
              <a:t>Series</a:t>
            </a:r>
            <a:r>
              <a:rPr lang="en-US" dirty="0"/>
              <a:t> are mathematical concepts related to sequences of numbers. </a:t>
            </a:r>
          </a:p>
          <a:p>
            <a:pPr>
              <a:lnSpc>
                <a:spcPct val="150000"/>
              </a:lnSpc>
            </a:pPr>
            <a:r>
              <a:rPr lang="en-US" dirty="0"/>
              <a:t>Understanding the basics of progression is essential to move on to series.</a:t>
            </a:r>
          </a:p>
          <a:p>
            <a:pPr marL="0" indent="0">
              <a:buNone/>
            </a:pPr>
            <a:r>
              <a:rPr lang="en-US" b="1" dirty="0"/>
              <a:t>Progression</a:t>
            </a:r>
          </a:p>
          <a:p>
            <a:r>
              <a:rPr lang="en-US" dirty="0"/>
              <a:t>A </a:t>
            </a:r>
            <a:r>
              <a:rPr lang="en-US" b="1" dirty="0"/>
              <a:t>Progression</a:t>
            </a:r>
            <a:r>
              <a:rPr lang="en-US" dirty="0"/>
              <a:t> is an ordered list of numbers that follow a certain rule. </a:t>
            </a:r>
          </a:p>
          <a:p>
            <a:r>
              <a:rPr lang="en-US" dirty="0"/>
              <a:t>There are various types of progressions, with the most common being </a:t>
            </a:r>
            <a:r>
              <a:rPr lang="en-US" b="1" dirty="0"/>
              <a:t>Arithmetic Progression (AP)</a:t>
            </a:r>
            <a:r>
              <a:rPr lang="en-US" dirty="0"/>
              <a:t>, </a:t>
            </a:r>
            <a:r>
              <a:rPr lang="en-US" b="1" dirty="0"/>
              <a:t>Geometric Progression (GP)</a:t>
            </a:r>
            <a:r>
              <a:rPr lang="en-US" dirty="0"/>
              <a:t>, and </a:t>
            </a:r>
            <a:r>
              <a:rPr lang="en-US" b="1" dirty="0"/>
              <a:t>Harmonic Progression (HP)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0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4ADF562-64CB-41BB-A614-4457B7FC8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b="1" dirty="0"/>
                  <a:t>Arithmetic Progression (AP)</a:t>
                </a:r>
              </a:p>
              <a:p>
                <a:r>
                  <a:rPr lang="en-US" dirty="0"/>
                  <a:t>An </a:t>
                </a:r>
                <a:r>
                  <a:rPr lang="en-US" b="1" dirty="0"/>
                  <a:t>Arithmetic Progression</a:t>
                </a:r>
                <a:r>
                  <a:rPr lang="en-US" dirty="0"/>
                  <a:t> is a sequence of numbers in which the difference between any two consecutive terms is constant. This constant difference is called the </a:t>
                </a:r>
                <a:r>
                  <a:rPr lang="en-US" b="1" dirty="0"/>
                  <a:t>common difference</a:t>
                </a:r>
                <a:r>
                  <a:rPr lang="en-US" dirty="0"/>
                  <a:t> (denoted by d).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dirty="0"/>
                  <a:t>Formula for AP: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dirty="0"/>
                  <a:t>General term (n</a:t>
                </a:r>
                <a:r>
                  <a:rPr lang="en-IN" baseline="30000" dirty="0"/>
                  <a:t>th</a:t>
                </a:r>
                <a:r>
                  <a:rPr lang="en-IN" dirty="0"/>
                  <a:t> term):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4ADF562-64CB-41BB-A614-4457B7FC8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74" t="-1963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1180" y="4424517"/>
                <a:ext cx="3760838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where: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000" dirty="0"/>
                  <a:t>​ is the n</a:t>
                </a:r>
                <a:r>
                  <a:rPr lang="en-US" sz="2000" baseline="30000" dirty="0"/>
                  <a:t>th</a:t>
                </a:r>
                <a:r>
                  <a:rPr lang="en-US" sz="2000" dirty="0"/>
                  <a:t> term,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the first term,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dirty="0"/>
                  <a:t> is the common difference,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 is the number of terms.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4424517"/>
                <a:ext cx="3760838" cy="1877437"/>
              </a:xfrm>
              <a:prstGeom prst="rect">
                <a:avLst/>
              </a:prstGeom>
              <a:blipFill rotWithShape="0">
                <a:blip r:embed="rId3"/>
                <a:stretch>
                  <a:fillRect l="-2597" b="-51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4ADF562-64CB-41BB-A614-4457B7FC8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dirty="0"/>
                  <a:t>Formula for the sum of n terms of AP: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m:rPr>
                              <m:nor/>
                            </m:rPr>
                            <a:rPr lang="en-IN" b="1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OR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</m:d>
                    </m:oMath>
                  </m:oMathPara>
                </a14:m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4ADF562-64CB-41BB-A614-4457B7FC8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1180" y="4424517"/>
                <a:ext cx="3760838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where: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000" dirty="0"/>
                  <a:t>​ is the sum of n terms,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the first term,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dirty="0"/>
                  <a:t> is the common difference,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sz="2000" dirty="0"/>
                  <a:t> is the last term.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4424517"/>
                <a:ext cx="3760838" cy="1877437"/>
              </a:xfrm>
              <a:prstGeom prst="rect">
                <a:avLst/>
              </a:prstGeom>
              <a:blipFill rotWithShape="0">
                <a:blip r:embed="rId3"/>
                <a:stretch>
                  <a:fillRect l="-2597" b="-51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56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4ADF562-64CB-41BB-A614-4457B7FC8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</a:t>
                </a:r>
                <a:r>
                  <a:rPr lang="en-IN" dirty="0"/>
                  <a:t>:</a:t>
                </a:r>
              </a:p>
              <a:p>
                <a:r>
                  <a:rPr lang="en-US" dirty="0"/>
                  <a:t>For the sequence 2,5,8,11,… the first term a=2 and the common difference d=3.</a:t>
                </a:r>
              </a:p>
              <a:p>
                <a:r>
                  <a:rPr lang="en-US" dirty="0"/>
                  <a:t>The 5</a:t>
                </a:r>
                <a:r>
                  <a:rPr lang="en-US" baseline="30000" dirty="0"/>
                  <a:t>th</a:t>
                </a:r>
                <a:r>
                  <a:rPr lang="en-US" dirty="0"/>
                  <a:t> term is: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𝟏𝟒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4ADF562-64CB-41BB-A614-4457B7FC8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74" t="-19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76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4ADF562-64CB-41BB-A614-4457B7FC8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</a:t>
                </a:r>
                <a:r>
                  <a:rPr lang="en-IN" dirty="0"/>
                  <a:t>:</a:t>
                </a:r>
              </a:p>
              <a:p>
                <a:r>
                  <a:rPr lang="en-US" dirty="0"/>
                  <a:t>For the sequence 2,5,8,11,… the first term a=2 and the common difference d=3.</a:t>
                </a:r>
              </a:p>
              <a:p>
                <a:r>
                  <a:rPr lang="en-US" dirty="0"/>
                  <a:t>The sum of the first 5 terms is: </a:t>
                </a:r>
              </a:p>
              <a:p>
                <a:pPr marL="0" indent="0" algn="l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m:rPr>
                              <m:nor/>
                            </m:rPr>
                            <a:rPr lang="en-IN" b="1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nor/>
                            </m:rPr>
                            <a:rPr lang="en-IN" b="1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4ADF562-64CB-41BB-A614-4457B7FC8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74" t="-19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8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4ADF562-64CB-41BB-A614-4457B7FC8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b="1" dirty="0"/>
                  <a:t>Geometric Progression (GP)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Geometric Progression</a:t>
                </a:r>
                <a:r>
                  <a:rPr lang="en-US" dirty="0"/>
                  <a:t> is a sequence in which each term is found by multiplying the previous term by a fixed, non-zero number called the </a:t>
                </a:r>
                <a:r>
                  <a:rPr lang="en-US" b="1" dirty="0"/>
                  <a:t>common ratio</a:t>
                </a:r>
                <a:r>
                  <a:rPr lang="en-US" dirty="0"/>
                  <a:t> (denoted by r).</a:t>
                </a:r>
                <a:r>
                  <a:rPr lang="en-IN" dirty="0"/>
                  <a:t>Formula for AP: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dirty="0"/>
                  <a:t>General term (n</a:t>
                </a:r>
                <a:r>
                  <a:rPr lang="en-IN" baseline="30000" dirty="0"/>
                  <a:t>th</a:t>
                </a:r>
                <a:r>
                  <a:rPr lang="en-IN" dirty="0"/>
                  <a:t> term):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4ADF562-64CB-41BB-A614-4457B7FC8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74" t="-1963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1180" y="4424517"/>
                <a:ext cx="3760838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where: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000" dirty="0"/>
                  <a:t>​ is the n</a:t>
                </a:r>
                <a:r>
                  <a:rPr lang="en-US" sz="2000" baseline="30000" dirty="0"/>
                  <a:t>th</a:t>
                </a:r>
                <a:r>
                  <a:rPr lang="en-US" sz="2000" dirty="0"/>
                  <a:t> term,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the first term,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000" dirty="0"/>
                  <a:t> is the common ratio,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 is the number of terms.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4424517"/>
                <a:ext cx="3760838" cy="1877437"/>
              </a:xfrm>
              <a:prstGeom prst="rect">
                <a:avLst/>
              </a:prstGeom>
              <a:blipFill rotWithShape="0">
                <a:blip r:embed="rId3"/>
                <a:stretch>
                  <a:fillRect l="-2597" b="-51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217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4ADF562-64CB-41BB-A614-4457B7FC8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dirty="0"/>
                  <a:t>Formula for the sum of n terms of GP (when r≠1):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4ADF562-64CB-41BB-A614-4457B7FC8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1180" y="3347885"/>
                <a:ext cx="3760838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where: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000" dirty="0"/>
                  <a:t>​ is the n</a:t>
                </a:r>
                <a:r>
                  <a:rPr lang="en-US" sz="2000" baseline="30000" dirty="0"/>
                  <a:t>th</a:t>
                </a:r>
                <a:r>
                  <a:rPr lang="en-US" sz="2000" dirty="0"/>
                  <a:t> term,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the first term,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000" dirty="0"/>
                  <a:t> is the common ratio,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 is the number of terms.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3347885"/>
                <a:ext cx="3760838" cy="1877437"/>
              </a:xfrm>
              <a:prstGeom prst="rect">
                <a:avLst/>
              </a:prstGeom>
              <a:blipFill rotWithShape="0">
                <a:blip r:embed="rId3"/>
                <a:stretch>
                  <a:fillRect l="-2597" b="-51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646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4ADF562-64CB-41BB-A614-4457B7FC8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</a:t>
                </a:r>
                <a:r>
                  <a:rPr lang="en-IN" dirty="0"/>
                  <a:t>:</a:t>
                </a:r>
              </a:p>
              <a:p>
                <a:r>
                  <a:rPr lang="en-US" dirty="0"/>
                  <a:t>For the sequence 3,6,12,24,… the first term a=3 and the common ratio r=2.</a:t>
                </a:r>
              </a:p>
              <a:p>
                <a:r>
                  <a:rPr lang="en-US" dirty="0"/>
                  <a:t>The 4</a:t>
                </a:r>
                <a:r>
                  <a:rPr lang="en-US" baseline="30000" dirty="0"/>
                  <a:t>th</a:t>
                </a:r>
                <a:r>
                  <a:rPr lang="en-US" dirty="0"/>
                  <a:t> term is: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𝟐𝟒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4ADF562-64CB-41BB-A614-4457B7FC8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74" t="-19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6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4ADF562-64CB-41BB-A614-4457B7FC8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</a:t>
                </a:r>
                <a:r>
                  <a:rPr lang="en-IN" dirty="0"/>
                  <a:t>:</a:t>
                </a:r>
              </a:p>
              <a:p>
                <a:r>
                  <a:rPr lang="en-US" dirty="0"/>
                  <a:t>For the sequence 3,6,12,24,… the first term a=3 and the common ratio r=2.</a:t>
                </a:r>
              </a:p>
              <a:p>
                <a:r>
                  <a:rPr lang="en-US" dirty="0"/>
                  <a:t>The sum of the first 4 terms is: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𝟒𝟓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4ADF562-64CB-41BB-A614-4457B7FC8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74" t="-19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5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086" y="2493028"/>
            <a:ext cx="10515600" cy="2852737"/>
          </a:xfrm>
        </p:spPr>
        <p:txBody>
          <a:bodyPr/>
          <a:lstStyle/>
          <a:p>
            <a:r>
              <a:rPr lang="en-IN" dirty="0"/>
              <a:t>Unique aspects of Indian Mathematics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232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b="1" dirty="0"/>
              <a:t>Series</a:t>
            </a:r>
            <a:r>
              <a:rPr lang="en-US" dirty="0"/>
              <a:t> is the sum of the terms of a sequence. Depending on the progression, the series can be arithmetic, geometric, etc.</a:t>
            </a: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/>
              <a:t>sum</a:t>
            </a:r>
            <a:r>
              <a:rPr lang="en-US" dirty="0"/>
              <a:t> of the terms in an arithmetic progression is called an </a:t>
            </a:r>
            <a:r>
              <a:rPr lang="en-US" b="1" dirty="0"/>
              <a:t>arithmetic series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/>
              <a:t>sum</a:t>
            </a:r>
            <a:r>
              <a:rPr lang="en-US" dirty="0"/>
              <a:t> of the terms in a geometric progression is called a </a:t>
            </a:r>
            <a:r>
              <a:rPr lang="en-US" b="1" dirty="0"/>
              <a:t>geometric series</a:t>
            </a:r>
            <a:r>
              <a:rPr lang="en-US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Difference between Sequence and Series:</a:t>
            </a:r>
          </a:p>
          <a:p>
            <a:r>
              <a:rPr lang="en-US" dirty="0"/>
              <a:t>A </a:t>
            </a:r>
            <a:r>
              <a:rPr lang="en-US" b="1" dirty="0"/>
              <a:t>sequence</a:t>
            </a:r>
            <a:r>
              <a:rPr lang="en-US" dirty="0"/>
              <a:t> is simply a list of numbers following some pattern.</a:t>
            </a:r>
          </a:p>
          <a:p>
            <a:r>
              <a:rPr lang="en-US" dirty="0"/>
              <a:t>A </a:t>
            </a:r>
            <a:r>
              <a:rPr lang="en-US" b="1" dirty="0"/>
              <a:t>series</a:t>
            </a:r>
            <a:r>
              <a:rPr lang="en-US" dirty="0"/>
              <a:t> is the sum of terms of a sequence.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20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Geometry is a branch of mathematics concerned with the properties, dimensions, and relations of points, lines, surfaces, and solids. </a:t>
            </a:r>
          </a:p>
          <a:p>
            <a:pPr>
              <a:lnSpc>
                <a:spcPct val="150000"/>
              </a:lnSpc>
            </a:pPr>
            <a:r>
              <a:rPr lang="en-US" dirty="0"/>
              <a:t>It is divided into different types, with Euclidean Geometry being the most basic.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Geometry </a:t>
            </a:r>
            <a:r>
              <a:rPr lang="en-US" dirty="0"/>
              <a:t>plays a crucial role in various fields like architecture, engineering, and daily life activities.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&amp; Important of Geometry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4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b="1" dirty="0"/>
              <a:t>Key Concepts of Geometry</a:t>
            </a:r>
          </a:p>
          <a:p>
            <a:pPr marL="0" indent="0">
              <a:lnSpc>
                <a:spcPct val="100000"/>
              </a:lnSpc>
              <a:buNone/>
            </a:pPr>
            <a:endParaRPr lang="en-IN" b="1" dirty="0"/>
          </a:p>
          <a:p>
            <a:pPr marL="0" indent="0">
              <a:buNone/>
            </a:pPr>
            <a:r>
              <a:rPr lang="en-US" u="sng" dirty="0"/>
              <a:t>Points, Lines, and </a:t>
            </a:r>
            <a:r>
              <a:rPr lang="en-US" u="sng" dirty="0" smtClean="0"/>
              <a:t>Planes</a:t>
            </a:r>
            <a:endParaRPr lang="en-US" dirty="0"/>
          </a:p>
          <a:p>
            <a:r>
              <a:rPr lang="en-US" b="1" dirty="0"/>
              <a:t>Point</a:t>
            </a:r>
            <a:r>
              <a:rPr lang="en-US" dirty="0"/>
              <a:t>: A location with no size.</a:t>
            </a:r>
          </a:p>
          <a:p>
            <a:r>
              <a:rPr lang="en-US" b="1" dirty="0"/>
              <a:t>Line</a:t>
            </a:r>
            <a:r>
              <a:rPr lang="en-US" dirty="0"/>
              <a:t>: One-dimensional, extending infinitely.</a:t>
            </a:r>
          </a:p>
          <a:p>
            <a:r>
              <a:rPr lang="en-US" b="1" dirty="0"/>
              <a:t>Plane</a:t>
            </a:r>
            <a:r>
              <a:rPr lang="en-US" dirty="0"/>
              <a:t>: Two-dimensional, extending infinitely.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&amp; Important of Geometry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7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Angles</a:t>
            </a:r>
            <a:endParaRPr lang="en-US" u="sng" dirty="0"/>
          </a:p>
          <a:p>
            <a:r>
              <a:rPr lang="en-IN" dirty="0"/>
              <a:t>An </a:t>
            </a:r>
            <a:r>
              <a:rPr lang="en-IN" b="1" dirty="0"/>
              <a:t>angle</a:t>
            </a:r>
            <a:r>
              <a:rPr lang="en-IN" dirty="0"/>
              <a:t> is formed by two rays (sides) sharing a common endpoint (vertex). </a:t>
            </a:r>
          </a:p>
          <a:p>
            <a:pPr marL="0" indent="0">
              <a:buNone/>
            </a:pPr>
            <a:r>
              <a:rPr lang="en-IN" dirty="0"/>
              <a:t>The different types of angles are:</a:t>
            </a:r>
          </a:p>
          <a:p>
            <a:r>
              <a:rPr lang="en-IN" b="1" dirty="0"/>
              <a:t>Acute angle</a:t>
            </a:r>
            <a:r>
              <a:rPr lang="en-IN" dirty="0"/>
              <a:t>: 0°&lt;Angle&lt;90°</a:t>
            </a:r>
          </a:p>
          <a:p>
            <a:r>
              <a:rPr lang="en-IN" b="1" dirty="0"/>
              <a:t>Right angle</a:t>
            </a:r>
            <a:r>
              <a:rPr lang="en-IN" dirty="0"/>
              <a:t>: Angle=90°</a:t>
            </a:r>
          </a:p>
          <a:p>
            <a:r>
              <a:rPr lang="en-IN" b="1" dirty="0"/>
              <a:t>Obtuse angle</a:t>
            </a:r>
            <a:r>
              <a:rPr lang="en-IN" dirty="0"/>
              <a:t>: 90°&lt;Angle&lt;180°</a:t>
            </a:r>
          </a:p>
          <a:p>
            <a:r>
              <a:rPr lang="en-IN" b="1" dirty="0"/>
              <a:t>Straight angle</a:t>
            </a:r>
            <a:r>
              <a:rPr lang="en-IN" dirty="0"/>
              <a:t>: Angle=180°</a:t>
            </a:r>
          </a:p>
          <a:p>
            <a:r>
              <a:rPr lang="en-US" b="1" dirty="0"/>
              <a:t>Complementary angles</a:t>
            </a:r>
            <a:r>
              <a:rPr lang="en-US" dirty="0"/>
              <a:t>:</a:t>
            </a:r>
            <a:r>
              <a:rPr lang="en-IN" dirty="0"/>
              <a:t> </a:t>
            </a:r>
            <a:r>
              <a:rPr lang="en-US" dirty="0"/>
              <a:t>Two angles that add up to 90</a:t>
            </a:r>
            <a:r>
              <a:rPr lang="en-IN" dirty="0"/>
              <a:t>°</a:t>
            </a:r>
            <a:endParaRPr lang="en-US" dirty="0"/>
          </a:p>
          <a:p>
            <a:r>
              <a:rPr lang="en-US" b="1" dirty="0"/>
              <a:t>Supplementary angles</a:t>
            </a:r>
            <a:r>
              <a:rPr lang="en-US" dirty="0"/>
              <a:t>: Two angles that add up to 180</a:t>
            </a:r>
            <a:r>
              <a:rPr lang="en-IN" dirty="0"/>
              <a:t>°</a:t>
            </a:r>
          </a:p>
          <a:p>
            <a:endParaRPr lang="en-IN" dirty="0"/>
          </a:p>
          <a:p>
            <a:pPr marL="0" indent="0">
              <a:lnSpc>
                <a:spcPct val="100000"/>
              </a:lnSpc>
              <a:buNone/>
            </a:pP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&amp; Important of Geometry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7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207735" cy="5590565"/>
          </a:xfrm>
        </p:spPr>
        <p:txBody>
          <a:bodyPr/>
          <a:lstStyle/>
          <a:p>
            <a:pPr marL="0" indent="0">
              <a:buNone/>
            </a:pPr>
            <a:r>
              <a:rPr lang="en-IN" u="sng" dirty="0" smtClean="0"/>
              <a:t>Triangles</a:t>
            </a:r>
            <a:endParaRPr lang="en-IN" u="sng" dirty="0"/>
          </a:p>
          <a:p>
            <a:pPr>
              <a:lnSpc>
                <a:spcPct val="200000"/>
              </a:lnSpc>
            </a:pPr>
            <a:r>
              <a:rPr lang="en-IN" dirty="0"/>
              <a:t>Types: Equilateral, Isosceles, Scalene (</a:t>
            </a:r>
            <a:r>
              <a:rPr lang="en-IN" b="1" dirty="0"/>
              <a:t>by sides</a:t>
            </a:r>
            <a:r>
              <a:rPr lang="en-IN" dirty="0"/>
              <a:t>) &amp; Acute, Right, Obtuse (</a:t>
            </a:r>
            <a:r>
              <a:rPr lang="en-IN" b="1" dirty="0"/>
              <a:t>by angles</a:t>
            </a:r>
            <a:r>
              <a:rPr lang="en-IN" dirty="0"/>
              <a:t>).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&amp; Important of Geometry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4" y="863444"/>
            <a:ext cx="6481509" cy="24914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3" y="3760839"/>
            <a:ext cx="6481509" cy="213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4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IN" b="1" dirty="0" smtClean="0"/>
              <a:t>Pythagorean </a:t>
            </a:r>
            <a:r>
              <a:rPr lang="en-IN" b="1" dirty="0"/>
              <a:t>Theorem</a:t>
            </a:r>
            <a:r>
              <a:rPr lang="en-IN" dirty="0"/>
              <a:t> (Right </a:t>
            </a:r>
            <a:r>
              <a:rPr lang="en-IN" dirty="0" smtClean="0"/>
              <a:t>triangle): a</a:t>
            </a:r>
            <a:r>
              <a:rPr lang="en-IN" baseline="30000" dirty="0" smtClean="0"/>
              <a:t>2 </a:t>
            </a:r>
            <a:r>
              <a:rPr lang="en-IN" dirty="0" smtClean="0"/>
              <a:t>+ b</a:t>
            </a:r>
            <a:r>
              <a:rPr lang="en-IN" baseline="30000" dirty="0" smtClean="0"/>
              <a:t>2 </a:t>
            </a:r>
            <a:r>
              <a:rPr lang="en-IN" dirty="0" smtClean="0"/>
              <a:t>= c</a:t>
            </a:r>
            <a:r>
              <a:rPr lang="en-IN" baseline="30000" dirty="0" smtClean="0"/>
              <a:t>2</a:t>
            </a:r>
            <a:endParaRPr lang="en-IN" dirty="0"/>
          </a:p>
          <a:p>
            <a:pPr marL="0" indent="0">
              <a:lnSpc>
                <a:spcPct val="100000"/>
              </a:lnSpc>
              <a:buNone/>
            </a:pP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&amp; Important of Geometry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8091" y="2193206"/>
            <a:ext cx="5715818" cy="386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3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u="sng" dirty="0"/>
          </a:p>
          <a:p>
            <a:pPr>
              <a:lnSpc>
                <a:spcPct val="200000"/>
              </a:lnSpc>
            </a:pPr>
            <a:r>
              <a:rPr lang="en-IN" b="1" dirty="0"/>
              <a:t>Area of Triangle</a:t>
            </a:r>
            <a:r>
              <a:rPr lang="en-IN" dirty="0"/>
              <a:t>: </a:t>
            </a:r>
            <a:r>
              <a:rPr lang="en-IN" dirty="0" smtClean="0"/>
              <a:t>Area=(1/2)×</a:t>
            </a:r>
            <a:r>
              <a:rPr lang="en-IN" dirty="0"/>
              <a:t>Base×Height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&amp; Important of Geometry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92" y="863444"/>
            <a:ext cx="4994788" cy="518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4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4676793" cy="1895631"/>
          </a:xfrm>
        </p:spPr>
        <p:txBody>
          <a:bodyPr/>
          <a:lstStyle/>
          <a:p>
            <a:pPr marL="0" indent="0">
              <a:buNone/>
            </a:pPr>
            <a:r>
              <a:rPr lang="en-IN" u="sng" dirty="0" smtClean="0"/>
              <a:t>Circles</a:t>
            </a:r>
            <a:endParaRPr lang="en-IN" u="sng" dirty="0"/>
          </a:p>
          <a:p>
            <a:r>
              <a:rPr lang="en-IN" b="1" dirty="0"/>
              <a:t>Circumference</a:t>
            </a:r>
            <a:r>
              <a:rPr lang="en-IN" dirty="0"/>
              <a:t>: C=2</a:t>
            </a:r>
            <a:r>
              <a:rPr lang="el-GR" dirty="0"/>
              <a:t>π</a:t>
            </a:r>
            <a:r>
              <a:rPr lang="en-IN" dirty="0"/>
              <a:t>r</a:t>
            </a:r>
          </a:p>
          <a:p>
            <a:r>
              <a:rPr lang="en-IN" b="1" dirty="0"/>
              <a:t>Area</a:t>
            </a:r>
            <a:r>
              <a:rPr lang="en-IN" dirty="0"/>
              <a:t>: Area=</a:t>
            </a:r>
            <a:r>
              <a:rPr lang="el-GR" dirty="0"/>
              <a:t>π</a:t>
            </a:r>
            <a:r>
              <a:rPr lang="en-IN" dirty="0"/>
              <a:t>r</a:t>
            </a:r>
            <a:r>
              <a:rPr lang="en-IN" baseline="30000" dirty="0"/>
              <a:t>2</a:t>
            </a:r>
            <a:endParaRPr lang="en-IN" dirty="0"/>
          </a:p>
          <a:p>
            <a:pPr marL="0" indent="0">
              <a:lnSpc>
                <a:spcPct val="100000"/>
              </a:lnSpc>
              <a:buNone/>
            </a:pP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&amp; Important of Geometry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43"/>
          <a:stretch/>
        </p:blipFill>
        <p:spPr>
          <a:xfrm>
            <a:off x="2376144" y="3186778"/>
            <a:ext cx="7439712" cy="268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4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4676793" cy="5590565"/>
          </a:xfrm>
        </p:spPr>
        <p:txBody>
          <a:bodyPr/>
          <a:lstStyle/>
          <a:p>
            <a:pPr marL="0" indent="0">
              <a:buNone/>
            </a:pPr>
            <a:r>
              <a:rPr lang="en-IN" u="sng" dirty="0"/>
              <a:t>Solid </a:t>
            </a:r>
            <a:r>
              <a:rPr lang="en-IN" u="sng" dirty="0" smtClean="0"/>
              <a:t>Geometry</a:t>
            </a:r>
            <a:endParaRPr lang="en-IN" u="sng" dirty="0"/>
          </a:p>
          <a:p>
            <a:pPr>
              <a:lnSpc>
                <a:spcPct val="200000"/>
              </a:lnSpc>
            </a:pPr>
            <a:r>
              <a:rPr lang="en-IN" b="1" dirty="0"/>
              <a:t>Cube Volume</a:t>
            </a:r>
            <a:r>
              <a:rPr lang="en-IN" dirty="0"/>
              <a:t>: V=Side</a:t>
            </a:r>
            <a:r>
              <a:rPr lang="en-IN" baseline="30000" dirty="0"/>
              <a:t>3</a:t>
            </a:r>
            <a:r>
              <a:rPr lang="en-IN" dirty="0"/>
              <a:t> </a:t>
            </a:r>
          </a:p>
          <a:p>
            <a:pPr>
              <a:lnSpc>
                <a:spcPct val="200000"/>
              </a:lnSpc>
            </a:pPr>
            <a:r>
              <a:rPr lang="en-IN" b="1" dirty="0"/>
              <a:t>Cylinder Volume</a:t>
            </a:r>
            <a:r>
              <a:rPr lang="en-IN" dirty="0"/>
              <a:t>: V=</a:t>
            </a:r>
            <a:r>
              <a:rPr lang="el-GR" dirty="0"/>
              <a:t>π</a:t>
            </a:r>
            <a:r>
              <a:rPr lang="en-IN" dirty="0"/>
              <a:t>r</a:t>
            </a:r>
            <a:r>
              <a:rPr lang="en-IN" baseline="30000" dirty="0"/>
              <a:t>2</a:t>
            </a:r>
            <a:r>
              <a:rPr lang="en-IN" dirty="0"/>
              <a:t>h </a:t>
            </a:r>
          </a:p>
          <a:p>
            <a:pPr>
              <a:lnSpc>
                <a:spcPct val="200000"/>
              </a:lnSpc>
            </a:pPr>
            <a:r>
              <a:rPr lang="en-IN" b="1" dirty="0"/>
              <a:t>Sphere Volume</a:t>
            </a:r>
            <a:r>
              <a:rPr lang="en-IN" dirty="0"/>
              <a:t>: V=(4/3) </a:t>
            </a:r>
            <a:r>
              <a:rPr lang="el-GR" dirty="0"/>
              <a:t>π</a:t>
            </a:r>
            <a:r>
              <a:rPr lang="en-IN" dirty="0"/>
              <a:t>r</a:t>
            </a:r>
            <a:r>
              <a:rPr lang="en-IN" baseline="30000" dirty="0"/>
              <a:t>3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&amp; Important of Geometry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940" t="6723" r="37507" b="4466"/>
          <a:stretch/>
        </p:blipFill>
        <p:spPr>
          <a:xfrm>
            <a:off x="4886632" y="711201"/>
            <a:ext cx="2418736" cy="2811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102" y="947169"/>
            <a:ext cx="3885100" cy="2681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522" y="3865075"/>
            <a:ext cx="4841160" cy="258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&amp; Important of Geometry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4260692"/>
                  </p:ext>
                </p:extLst>
              </p:nvPr>
            </p:nvGraphicFramePr>
            <p:xfrm>
              <a:off x="1353165" y="825967"/>
              <a:ext cx="9544665" cy="5153464"/>
            </p:xfrm>
            <a:graphic>
              <a:graphicData uri="http://schemas.openxmlformats.org/drawingml/2006/table">
                <a:tbl>
                  <a:tblPr>
                    <a:tableStyleId>{22838BEF-8BB2-4498-84A7-C5851F593DF1}</a:tableStyleId>
                  </a:tblPr>
                  <a:tblGrid>
                    <a:gridCol w="174571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4625924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3173023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72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 dirty="0"/>
                            <a:t>Shape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 dirty="0"/>
                            <a:t>Formula for Area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 dirty="0"/>
                            <a:t>Formula for Volume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/>
                            <a:t>Triangle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IN" sz="240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IN" sz="2400" dirty="0" smtClean="0">
                                    <a:latin typeface="Cambria Math" panose="02040503050406030204" pitchFamily="18" charset="0"/>
                                  </a:rPr>
                                  <m:t>𝐵𝑎𝑠𝑒</m:t>
                                </m:r>
                                <m:r>
                                  <a:rPr lang="en-IN" sz="240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IN" sz="2400" dirty="0" smtClean="0">
                                    <a:latin typeface="Cambria Math" panose="02040503050406030204" pitchFamily="18" charset="0"/>
                                  </a:rPr>
                                  <m:t>𝐻𝑒𝑖𝑔</m:t>
                                </m:r>
                                <m:r>
                                  <a:rPr lang="en-IN" sz="2400" dirty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IN" sz="2400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</a:t>
                          </a:r>
                          <a:endParaRPr lang="en-I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/>
                            <a:t>Rectangle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200" smtClean="0">
                                    <a:latin typeface="Cambria Math" panose="02040503050406030204" pitchFamily="18" charset="0"/>
                                  </a:rPr>
                                  <m:t>𝑙𝑒𝑛𝑔𝑡</m:t>
                                </m:r>
                                <m:r>
                                  <a:rPr lang="en-US" sz="2400" kern="12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400" kern="12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2400" kern="1200" smtClean="0">
                                    <a:latin typeface="Cambria Math" panose="02040503050406030204" pitchFamily="18" charset="0"/>
                                  </a:rPr>
                                  <m:t>𝑤𝑖𝑑𝑡</m:t>
                                </m:r>
                                <m:r>
                                  <a:rPr lang="en-US" sz="2400" kern="12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IN" sz="24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/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/>
                            <a:t>Circle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IN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l-GR" sz="240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40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IN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</a:t>
                          </a:r>
                          <a:endParaRPr lang="en-I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/>
                            <a:t>Cube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240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dirty="0" smtClean="0">
                                        <a:latin typeface="Cambria Math" panose="02040503050406030204" pitchFamily="18" charset="0"/>
                                      </a:rPr>
                                      <m:t>𝑠𝑖𝑑𝑒</m:t>
                                    </m:r>
                                  </m:e>
                                  <m:sup>
                                    <m:r>
                                      <a:rPr lang="en-US" sz="240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𝐮𝐫𝐟𝐚𝐜𝐞</m:t>
                                </m:r>
                                <m:r>
                                  <a:rPr lang="en-US" sz="2400" b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𝐚𝐫𝐞𝐚</m:t>
                                </m:r>
                                <m:r>
                                  <a:rPr lang="en-US" sz="2400" b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240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dirty="0" smtClean="0">
                                        <a:latin typeface="Cambria Math" panose="02040503050406030204" pitchFamily="18" charset="0"/>
                                      </a:rPr>
                                      <m:t>𝑠𝑖𝑑𝑒</m:t>
                                    </m:r>
                                  </m:e>
                                  <m:sup>
                                    <m:r>
                                      <a:rPr lang="en-US" sz="2400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/>
                            <a:t>Cylinder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pt-BR" sz="2400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pt-BR" sz="2400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pt-BR" sz="240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400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pt-BR" sz="2400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2400" dirty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pt-BR" sz="2400" dirty="0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  <m:r>
                                  <a:rPr lang="pt-BR" sz="2400" b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pt-BR" sz="2400" b="1" i="1" dirty="0" smtClean="0">
                                    <a:latin typeface="Cambria Math" panose="02040503050406030204" pitchFamily="18" charset="0"/>
                                  </a:rPr>
                                  <m:t>𝐮𝐫𝐟𝐚𝐜𝐞</m:t>
                                </m:r>
                                <m:r>
                                  <a:rPr lang="pt-BR" sz="2400" b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pt-BR" sz="2400" b="1" i="1" dirty="0">
                                    <a:latin typeface="Cambria Math" panose="02040503050406030204" pitchFamily="18" charset="0"/>
                                  </a:rPr>
                                  <m:t>𝐫𝐞𝐚</m:t>
                                </m:r>
                                <m:r>
                                  <a:rPr lang="pt-BR" sz="2400" b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sz="2400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IN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240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2400" dirty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/>
                            <a:t>Sphere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sz="2400" kern="1200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l-GR" sz="2400" kern="1200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IN" sz="2400" i="1" kern="1200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kern="1200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2400" kern="120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2400" kern="1200" dirty="0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400" b="0" i="0" kern="1200" dirty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en-IN" sz="2400" kern="1200" dirty="0" smtClean="0">
                                    <a:latin typeface="Cambria Math" panose="02040503050406030204" pitchFamily="18" charset="0"/>
                                  </a:rPr>
                                  <m:t>𝑢𝑟𝑓𝑎𝑐𝑒</m:t>
                                </m:r>
                                <m:r>
                                  <a:rPr lang="en-IN" sz="2400" kern="120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400" b="0" i="0" kern="1200" dirty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IN" sz="2400" kern="1200" dirty="0">
                                    <a:latin typeface="Cambria Math" panose="02040503050406030204" pitchFamily="18" charset="0"/>
                                  </a:rPr>
                                  <m:t>𝑟𝑒𝑎</m:t>
                                </m:r>
                                <m:r>
                                  <a:rPr lang="en-IN" sz="2400" kern="1200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4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pt-BR" sz="240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pt-B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4260692"/>
                  </p:ext>
                </p:extLst>
              </p:nvPr>
            </p:nvGraphicFramePr>
            <p:xfrm>
              <a:off x="1353165" y="825967"/>
              <a:ext cx="9544665" cy="5153464"/>
            </p:xfrm>
            <a:graphic>
              <a:graphicData uri="http://schemas.openxmlformats.org/drawingml/2006/table">
                <a:tbl>
                  <a:tblPr>
                    <a:tableStyleId>{22838BEF-8BB2-4498-84A7-C5851F593DF1}</a:tableStyleId>
                  </a:tblPr>
                  <a:tblGrid>
                    <a:gridCol w="174571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462592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317302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</a:tblGrid>
                  <a:tr h="72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 dirty="0"/>
                            <a:t>Shape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 dirty="0"/>
                            <a:t>Formula for Area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 dirty="0"/>
                            <a:t>Formula for Volume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7762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/>
                            <a:t>Triangle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7945" t="-92969" r="-68906" b="-47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</a:t>
                          </a:r>
                          <a:endParaRPr lang="en-I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/>
                            <a:t>Rectangle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7945" t="-209322" r="-68906" b="-410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/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/>
                            <a:t>Circle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7945" t="-309322" r="-68906" b="-310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</a:t>
                          </a:r>
                          <a:endParaRPr lang="en-I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/>
                            <a:t>Cube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7945" t="-409322" r="-68906" b="-210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960" t="-409322" r="-384" b="-2101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4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/>
                            <a:t>Cylinder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7945" t="-509322" r="-68906" b="-110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960" t="-509322" r="-384" b="-1101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5"/>
                      </a:ext>
                    </a:extLst>
                  </a:tr>
                  <a:tr h="777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/>
                            <a:t>Sphere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7945" t="-561719" r="-68906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960" t="-561719" r="-384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2809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Indian mathematics has a </a:t>
            </a:r>
            <a:r>
              <a:rPr lang="en-US" b="1" dirty="0">
                <a:solidFill>
                  <a:srgbClr val="FF0000"/>
                </a:solidFill>
              </a:rPr>
              <a:t>rich and diverse history</a:t>
            </a:r>
            <a:r>
              <a:rPr lang="en-US" dirty="0"/>
              <a:t>, contributing significantly to global mathematical knowledge. Here are some unique aspects.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u="sng" dirty="0"/>
              <a:t>Invention of Zero</a:t>
            </a:r>
            <a:r>
              <a:rPr lang="en-US" dirty="0"/>
              <a:t>: The concept of </a:t>
            </a:r>
            <a:r>
              <a:rPr lang="en-US" b="1" dirty="0">
                <a:solidFill>
                  <a:srgbClr val="FF0000"/>
                </a:solidFill>
              </a:rPr>
              <a:t>zero (</a:t>
            </a:r>
            <a:r>
              <a:rPr lang="en-US" b="1" dirty="0" err="1">
                <a:solidFill>
                  <a:srgbClr val="FF0000"/>
                </a:solidFill>
              </a:rPr>
              <a:t>śūnya</a:t>
            </a:r>
            <a:r>
              <a:rPr lang="en-US" b="1" dirty="0">
                <a:solidFill>
                  <a:srgbClr val="FF0000"/>
                </a:solidFill>
              </a:rPr>
              <a:t>) </a:t>
            </a:r>
            <a:r>
              <a:rPr lang="en-US" dirty="0"/>
              <a:t>as both a placeholder and a number in its own right was first used in Indian mathematics. It revolutionized number systems and calculations worldwide.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u="sng" dirty="0"/>
              <a:t>Decimal Number System</a:t>
            </a:r>
            <a:r>
              <a:rPr lang="en-US" dirty="0"/>
              <a:t>: India developed the base-10 decimal system, including the positional notation of numbers, which is now used universally.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Indian Mathematics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&amp; Important of Geometry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Importance of Geometry in Mathematics and Life</a:t>
            </a:r>
            <a:endParaRPr lang="en-IN" b="1" dirty="0"/>
          </a:p>
          <a:p>
            <a:r>
              <a:rPr lang="en-US" sz="2400" b="1" dirty="0">
                <a:solidFill>
                  <a:srgbClr val="FF0000"/>
                </a:solidFill>
              </a:rPr>
              <a:t>Problem Solving and Logical Reasoning</a:t>
            </a:r>
            <a:r>
              <a:rPr lang="en-US" sz="2400" dirty="0"/>
              <a:t>: Geometry develops logical reasoning, critical thinking, and problem-solving skills. Proofs in geometry enhance deductive reasoning.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Practical Applications</a:t>
            </a:r>
            <a:r>
              <a:rPr lang="en-US" sz="2400" dirty="0"/>
              <a:t>: Geometry is fundamental in fields like architecture, engineering, physics, and computer graphics. It’s essential for understanding shapes and spatial relationships.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Daily Life Uses</a:t>
            </a:r>
            <a:r>
              <a:rPr lang="en-US" sz="2400" dirty="0"/>
              <a:t>: From navigation to designing objects and understanding how objects fit into spaces, geometry plays a vital role in everyday activities.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Advanced Mathematics</a:t>
            </a:r>
            <a:r>
              <a:rPr lang="en-US" sz="2400" dirty="0"/>
              <a:t>: Geometry is also essential in advanced fields like calculus, topology, and algebraic geometry.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8478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&amp; Important of Geometry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Examples of Geometry in Everyday Life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b="1" dirty="0"/>
          </a:p>
          <a:p>
            <a:r>
              <a:rPr lang="en-US" sz="2400" b="1" dirty="0">
                <a:solidFill>
                  <a:srgbClr val="FF0000"/>
                </a:solidFill>
              </a:rPr>
              <a:t>Designing Buildings</a:t>
            </a:r>
            <a:r>
              <a:rPr lang="en-US" sz="2400" dirty="0"/>
              <a:t>: Architects use geometric principles to design structures, ensuring balance, stability, and aesthetics.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Navigation</a:t>
            </a:r>
            <a:r>
              <a:rPr lang="en-US" sz="2400" dirty="0"/>
              <a:t>: GPS and mapping systems use geometric algorithms to calculate distances and paths between locations.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Computer Graphics</a:t>
            </a:r>
            <a:r>
              <a:rPr lang="en-US" sz="2400" dirty="0"/>
              <a:t>: In animation and video games, geometry is used to model three-dimensional environments and simulate movement.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61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Trigonometry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1181" y="863444"/>
            <a:ext cx="6638330" cy="5590565"/>
          </a:xfrm>
        </p:spPr>
        <p:txBody>
          <a:bodyPr/>
          <a:lstStyle/>
          <a:p>
            <a:r>
              <a:rPr lang="en-US" b="1" dirty="0"/>
              <a:t>Basics of Trigonometry</a:t>
            </a:r>
          </a:p>
          <a:p>
            <a:pPr marL="0" indent="0">
              <a:buNone/>
            </a:pPr>
            <a:endParaRPr lang="en-US" b="1" dirty="0"/>
          </a:p>
          <a:p>
            <a:pPr marL="1001712" lvl="1" indent="-457200"/>
            <a:r>
              <a:rPr lang="en-US" b="1" dirty="0"/>
              <a:t>Trigonometry</a:t>
            </a:r>
            <a:r>
              <a:rPr lang="en-US" dirty="0"/>
              <a:t> is the branch of mathematics that deals with the relationships between the sides and angles of triangles, particularly right-angled triangles. </a:t>
            </a:r>
          </a:p>
          <a:p>
            <a:pPr marL="1001712" lvl="1" indent="-457200"/>
            <a:endParaRPr lang="en-US" dirty="0"/>
          </a:p>
          <a:p>
            <a:pPr marL="1001712" lvl="1" indent="-457200"/>
            <a:r>
              <a:rPr lang="en-US" dirty="0"/>
              <a:t>It plays a crucial role in various fields such as physics, engineering, and architecture, as well as in the study of waves, oscillations, and many natural phenomena.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5677"/>
          <a:stretch/>
        </p:blipFill>
        <p:spPr>
          <a:xfrm>
            <a:off x="7020235" y="2086512"/>
            <a:ext cx="5002402" cy="314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0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Concepts in Trigonometry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1180" y="863444"/>
            <a:ext cx="7024399" cy="559056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Right-Angled Triangle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001712" lvl="1" indent="-457200">
              <a:lnSpc>
                <a:spcPct val="100000"/>
              </a:lnSpc>
            </a:pPr>
            <a:r>
              <a:rPr lang="en-US" dirty="0"/>
              <a:t>A right-angled triangle has one angle equal to 90°. </a:t>
            </a:r>
          </a:p>
          <a:p>
            <a:pPr marL="1001712" lvl="1" indent="-457200">
              <a:lnSpc>
                <a:spcPct val="100000"/>
              </a:lnSpc>
            </a:pPr>
            <a:r>
              <a:rPr lang="en-US" dirty="0"/>
              <a:t>The side opposite the right angle is the </a:t>
            </a:r>
            <a:r>
              <a:rPr lang="en-US" b="1" dirty="0"/>
              <a:t>hypotenuse</a:t>
            </a:r>
            <a:r>
              <a:rPr lang="en-US" dirty="0"/>
              <a:t>, the longest side of the triangle. </a:t>
            </a:r>
          </a:p>
          <a:p>
            <a:pPr marL="1001712" lvl="1" indent="-457200">
              <a:lnSpc>
                <a:spcPct val="100000"/>
              </a:lnSpc>
            </a:pPr>
            <a:r>
              <a:rPr lang="en-US" dirty="0"/>
              <a:t>The other two sides are called the </a:t>
            </a:r>
            <a:r>
              <a:rPr lang="en-US" b="1" dirty="0"/>
              <a:t>adjacent</a:t>
            </a:r>
            <a:r>
              <a:rPr lang="en-US" dirty="0"/>
              <a:t> (next to the angle) and </a:t>
            </a:r>
            <a:r>
              <a:rPr lang="en-US" b="1" dirty="0"/>
              <a:t>opposite</a:t>
            </a:r>
            <a:r>
              <a:rPr lang="en-US" dirty="0"/>
              <a:t> (facing the angle) sides.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2" y="2006907"/>
            <a:ext cx="4919548" cy="330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4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Concepts in Trigonometry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1181" y="863445"/>
            <a:ext cx="9352032" cy="6113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b="1" dirty="0"/>
              <a:t>Trigonometric Ratios </a:t>
            </a:r>
            <a:r>
              <a:rPr lang="en-IN" sz="1800" b="1" dirty="0"/>
              <a:t>(for right angles triangle only)</a:t>
            </a:r>
            <a:r>
              <a:rPr lang="en-US" dirty="0"/>
              <a:t>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63236832"/>
                  </p:ext>
                </p:extLst>
              </p:nvPr>
            </p:nvGraphicFramePr>
            <p:xfrm>
              <a:off x="985684" y="1504336"/>
              <a:ext cx="10515600" cy="4464000"/>
            </p:xfrm>
            <a:graphic>
              <a:graphicData uri="http://schemas.openxmlformats.org/drawingml/2006/table">
                <a:tbl>
                  <a:tblPr>
                    <a:tableStyleId>{775DCB02-9BB8-47FD-8907-85C794F793BA}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11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1" dirty="0"/>
                            <a:t>Ratio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1" dirty="0"/>
                            <a:t>Definition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11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/>
                            <a:t>Sine (sin⁡)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dirty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l-GR" sz="2800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l-GR" sz="280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IN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dirty="0" smtClean="0">
                                        <a:latin typeface="Cambria Math" panose="02040503050406030204" pitchFamily="18" charset="0"/>
                                      </a:rPr>
                                      <m:t>𝑂𝑝𝑝𝑜𝑠𝑖𝑡𝑒</m:t>
                                    </m:r>
                                  </m:num>
                                  <m:den>
                                    <m:r>
                                      <a:rPr lang="en-IN" sz="2800" dirty="0" smtClean="0">
                                        <a:latin typeface="Cambria Math" panose="02040503050406030204" pitchFamily="18" charset="0"/>
                                      </a:rPr>
                                      <m:t>𝐻𝑦𝑝𝑜𝑡𝑒𝑛𝑢𝑠𝑒</m:t>
                                    </m:r>
                                    <m:r>
                                      <a:rPr lang="en-IN" sz="2800" dirty="0" smtClean="0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N" sz="2800" dirty="0"/>
                                      <m:t>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11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/>
                            <a:t>Cosine (</a:t>
                          </a:r>
                          <a:r>
                            <a:rPr lang="en-IN" sz="2800" dirty="0" err="1"/>
                            <a:t>cos</a:t>
                          </a:r>
                          <a:r>
                            <a:rPr lang="en-IN" sz="2800" dirty="0"/>
                            <a:t>⁡)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dirty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l-GR" sz="2800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l-GR" sz="280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l-GR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dirty="0" smtClean="0">
                                        <a:latin typeface="Cambria Math" panose="02040503050406030204" pitchFamily="18" charset="0"/>
                                      </a:rPr>
                                      <m:t>𝐴𝑑𝑗𝑎𝑐𝑒𝑛𝑡</m:t>
                                    </m:r>
                                  </m:num>
                                  <m:den>
                                    <m:r>
                                      <a:rPr lang="en-IN" sz="2800" dirty="0" smtClean="0">
                                        <a:latin typeface="Cambria Math" panose="02040503050406030204" pitchFamily="18" charset="0"/>
                                      </a:rPr>
                                      <m:t>𝐻𝑦𝑝𝑜𝑡𝑒𝑛𝑢𝑠𝑒</m:t>
                                    </m:r>
                                    <m:r>
                                      <a:rPr lang="en-IN" sz="2800" dirty="0" smtClean="0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N" sz="2800" dirty="0"/>
                                      <m:t>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11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/>
                            <a:t>Tangent (tan⁡)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dirty="0" smtClean="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l-GR" sz="2800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l-GR" sz="280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l-GR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dirty="0" smtClean="0">
                                        <a:latin typeface="Cambria Math" panose="02040503050406030204" pitchFamily="18" charset="0"/>
                                      </a:rPr>
                                      <m:t>𝑂𝑝𝑝𝑜𝑠𝑖𝑡𝑒</m:t>
                                    </m:r>
                                  </m:num>
                                  <m:den>
                                    <m:r>
                                      <a:rPr lang="en-IN" sz="2800" dirty="0" smtClean="0">
                                        <a:latin typeface="Cambria Math" panose="02040503050406030204" pitchFamily="18" charset="0"/>
                                      </a:rPr>
                                      <m:t>𝐴𝑑𝑗𝑎𝑐𝑒𝑛𝑡</m:t>
                                    </m:r>
                                  </m:den>
                                </m:f>
                                <m:r>
                                  <a:rPr lang="en-IN" sz="2800" dirty="0" smtClean="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oMath>
                            </m:oMathPara>
                          </a14:m>
                          <a:endParaRPr lang="en-IN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63236832"/>
                  </p:ext>
                </p:extLst>
              </p:nvPr>
            </p:nvGraphicFramePr>
            <p:xfrm>
              <a:off x="985684" y="1504336"/>
              <a:ext cx="10515600" cy="4464000"/>
            </p:xfrm>
            <a:graphic>
              <a:graphicData uri="http://schemas.openxmlformats.org/drawingml/2006/table">
                <a:tbl>
                  <a:tblPr>
                    <a:tableStyleId>{775DCB02-9BB8-47FD-8907-85C794F793BA}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</a:tblGrid>
                  <a:tr h="11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1" dirty="0"/>
                            <a:t>Ratio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1" dirty="0"/>
                            <a:t>Definition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11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/>
                            <a:t>Sine (sin⁡)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100546" r="-116" b="-201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11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/>
                            <a:t>Cosine (</a:t>
                          </a:r>
                          <a:r>
                            <a:rPr lang="en-IN" sz="2800" dirty="0" err="1"/>
                            <a:t>cos</a:t>
                          </a:r>
                          <a:r>
                            <a:rPr lang="en-IN" sz="2800" dirty="0"/>
                            <a:t>⁡)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199457" r="-116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11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/>
                            <a:t>Tangent (tan⁡)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301093" r="-116" b="-5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8962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Concepts in Trigonometry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1180" y="863445"/>
            <a:ext cx="10782625" cy="6113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b="1" dirty="0"/>
              <a:t>Reciprocal</a:t>
            </a:r>
            <a:r>
              <a:rPr lang="en-IN" sz="2000" b="1" dirty="0"/>
              <a:t>(</a:t>
            </a:r>
            <a:r>
              <a:rPr lang="gu-IN" sz="2000" b="1" dirty="0"/>
              <a:t>વ્યસ્ત​</a:t>
            </a:r>
            <a:r>
              <a:rPr lang="en-US" sz="2000" b="1" dirty="0"/>
              <a:t>)</a:t>
            </a:r>
            <a:r>
              <a:rPr lang="en-IN" sz="2000" b="1" dirty="0"/>
              <a:t> </a:t>
            </a:r>
            <a:r>
              <a:rPr lang="en-IN" b="1" dirty="0"/>
              <a:t>of Trigonometric Ratios </a:t>
            </a:r>
            <a:r>
              <a:rPr lang="en-IN" sz="1800" b="1" dirty="0"/>
              <a:t>(for right angles triangle only)</a:t>
            </a:r>
            <a:r>
              <a:rPr lang="en-US" dirty="0"/>
              <a:t>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52423491"/>
                  </p:ext>
                </p:extLst>
              </p:nvPr>
            </p:nvGraphicFramePr>
            <p:xfrm>
              <a:off x="985684" y="1474839"/>
              <a:ext cx="10515600" cy="4464000"/>
            </p:xfrm>
            <a:graphic>
              <a:graphicData uri="http://schemas.openxmlformats.org/drawingml/2006/table">
                <a:tbl>
                  <a:tblPr>
                    <a:tableStyleId>{775DCB02-9BB8-47FD-8907-85C794F793BA}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11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Ratio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Definition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11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Cosecant (</a:t>
                          </a:r>
                          <a:r>
                            <a:rPr lang="en-IN" sz="28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csc</a:t>
                          </a:r>
                          <a:r>
                            <a:rPr lang="en-IN" sz="2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⁡)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0" i="0" dirty="0" smtClean="0">
                                    <a:latin typeface="Cambria Math" panose="02040503050406030204" pitchFamily="18" charset="0"/>
                                  </a:rPr>
                                  <m:t>cosec</m:t>
                                </m:r>
                                <m:r>
                                  <a:rPr lang="el-GR" sz="2800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l-GR" sz="280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IN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dirty="0" smtClean="0">
                                        <a:latin typeface="Cambria Math" panose="02040503050406030204" pitchFamily="18" charset="0"/>
                                      </a:rPr>
                                      <m:t>𝐻𝑦𝑝𝑜𝑡𝑒𝑛𝑢𝑠𝑒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latin typeface="Cambria Math" panose="02040503050406030204" pitchFamily="18" charset="0"/>
                                      </a:rPr>
                                      <m:t>Opposite</m:t>
                                    </m:r>
                                    <m:r>
                                      <a:rPr lang="en-IN" sz="2800" dirty="0" smtClean="0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N" sz="2800" dirty="0"/>
                                      <m:t>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11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Secant (sec⁡)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0" i="0" dirty="0" smtClean="0">
                                    <a:latin typeface="Cambria Math" panose="02040503050406030204" pitchFamily="18" charset="0"/>
                                  </a:rPr>
                                  <m:t>sec</m:t>
                                </m:r>
                                <m:r>
                                  <a:rPr lang="el-GR" sz="2800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l-GR" sz="280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l-GR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dirty="0" smtClean="0">
                                        <a:latin typeface="Cambria Math" panose="02040503050406030204" pitchFamily="18" charset="0"/>
                                      </a:rPr>
                                      <m:t>𝐻𝑦𝑝𝑜𝑡𝑒𝑛𝑢𝑠𝑒</m:t>
                                    </m:r>
                                  </m:num>
                                  <m:den>
                                    <m:r>
                                      <a:rPr lang="en-IN" sz="2800" dirty="0" smtClean="0">
                                        <a:latin typeface="Cambria Math" panose="02040503050406030204" pitchFamily="18" charset="0"/>
                                      </a:rPr>
                                      <m:t>𝐴𝑑𝑗𝑎𝑐𝑒𝑛𝑡</m:t>
                                    </m:r>
                                    <m:r>
                                      <a:rPr lang="en-IN" sz="2800" dirty="0" smtClean="0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N" sz="2800" dirty="0"/>
                                      <m:t>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11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Cotangent (cot⁡)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0" i="0" dirty="0" smtClean="0">
                                    <a:latin typeface="Cambria Math" panose="02040503050406030204" pitchFamily="18" charset="0"/>
                                  </a:rPr>
                                  <m:t>cot</m:t>
                                </m:r>
                                <m:r>
                                  <a:rPr lang="el-GR" sz="2800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l-GR" sz="280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l-GR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dirty="0" smtClean="0">
                                        <a:latin typeface="Cambria Math" panose="02040503050406030204" pitchFamily="18" charset="0"/>
                                      </a:rPr>
                                      <m:t>𝐴𝑑𝑗𝑎𝑐𝑒𝑛𝑡</m:t>
                                    </m:r>
                                  </m:num>
                                  <m:den>
                                    <m:r>
                                      <a:rPr lang="en-IN" sz="2800" dirty="0" smtClean="0">
                                        <a:latin typeface="Cambria Math" panose="02040503050406030204" pitchFamily="18" charset="0"/>
                                      </a:rPr>
                                      <m:t>𝑂𝑝𝑝𝑜𝑠𝑖𝑡𝑒</m:t>
                                    </m:r>
                                  </m:den>
                                </m:f>
                                <m:r>
                                  <a:rPr lang="en-IN" sz="2800" dirty="0" smtClean="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oMath>
                            </m:oMathPara>
                          </a14:m>
                          <a:endParaRPr lang="en-IN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52423491"/>
                  </p:ext>
                </p:extLst>
              </p:nvPr>
            </p:nvGraphicFramePr>
            <p:xfrm>
              <a:off x="985684" y="1474839"/>
              <a:ext cx="10515600" cy="4464000"/>
            </p:xfrm>
            <a:graphic>
              <a:graphicData uri="http://schemas.openxmlformats.org/drawingml/2006/table">
                <a:tbl>
                  <a:tblPr>
                    <a:tableStyleId>{775DCB02-9BB8-47FD-8907-85C794F793BA}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</a:tblGrid>
                  <a:tr h="11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Ratio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Definition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11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Cosecant (</a:t>
                          </a:r>
                          <a:r>
                            <a:rPr lang="en-IN" sz="2800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csc</a:t>
                          </a:r>
                          <a:r>
                            <a:rPr lang="en-IN" sz="2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⁡)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100546" r="-116" b="-201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11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Secant (sec⁡)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199457" r="-116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11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Cotangent (cot⁡)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301093" r="-116" b="-5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0589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Trigonometric Identities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/>
              <p:cNvSpPr>
                <a:spLocks noChangeArrowheads="1"/>
              </p:cNvSpPr>
              <p:nvPr/>
            </p:nvSpPr>
            <p:spPr bwMode="auto">
              <a:xfrm>
                <a:off x="-1" y="914890"/>
                <a:ext cx="11649343" cy="24271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265113" indent="-265113" algn="just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chemeClr val="accent6"/>
                  </a:buClr>
                  <a:buFont typeface="Wingdings 3" panose="05040102010807070707" pitchFamily="18" charset="2"/>
                  <a:buChar char=""/>
                </a:pPr>
                <a:r>
                  <a:rPr lang="en-US" sz="2600" b="1" dirty="0">
                    <a:solidFill>
                      <a:srgbClr val="FF0000"/>
                    </a:solidFill>
                  </a:rPr>
                  <a:t>Pythagorean Identity:</a:t>
                </a:r>
              </a:p>
              <a:p>
                <a:pPr algn="just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chemeClr val="accent6"/>
                  </a:buClr>
                </a:pPr>
                <a:endParaRPr lang="en-US" sz="2600" b="1" dirty="0">
                  <a:solidFill>
                    <a:srgbClr val="FF0000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600" b="1" i="1" smtClean="0">
                              <a:latin typeface="Cambria Math" panose="02040503050406030204" pitchFamily="18" charset="0"/>
                            </a:rPr>
                            <m:t>𝒔𝒊𝒏</m:t>
                          </m:r>
                        </m:e>
                        <m:sup>
                          <m:r>
                            <a:rPr lang="en-IN" sz="2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IN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600" b="1" i="1" smtClean="0">
                              <a:latin typeface="Cambria Math" panose="02040503050406030204" pitchFamily="18" charset="0"/>
                            </a:rPr>
                            <m:t>𝒄𝒐𝒔</m:t>
                          </m:r>
                        </m:e>
                        <m:sup>
                          <m:r>
                            <a:rPr lang="en-IN" sz="2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IN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600" b="1" dirty="0">
                  <a:ea typeface="Cambria Math" panose="020405030504060302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600" b="1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600" dirty="0"/>
                  <a:t>This identity is derived from the Pythagorean theorem applied to a right-angled triangle.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" y="914890"/>
                <a:ext cx="11649343" cy="2427139"/>
              </a:xfrm>
              <a:prstGeom prst="rect">
                <a:avLst/>
              </a:prstGeom>
              <a:blipFill rotWithShape="0">
                <a:blip r:embed="rId2"/>
                <a:stretch>
                  <a:fillRect l="-942" t="-326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2"/>
              <p:cNvSpPr>
                <a:spLocks noChangeArrowheads="1"/>
              </p:cNvSpPr>
              <p:nvPr/>
            </p:nvSpPr>
            <p:spPr bwMode="auto">
              <a:xfrm>
                <a:off x="0" y="3545718"/>
                <a:ext cx="4384855" cy="2836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265113" indent="-265113" algn="just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chemeClr val="accent6"/>
                  </a:buClr>
                  <a:buFont typeface="Wingdings 3" panose="05040102010807070707" pitchFamily="18" charset="2"/>
                  <a:buChar char=""/>
                </a:pPr>
                <a:r>
                  <a:rPr lang="en-IN" sz="2600" b="1" dirty="0">
                    <a:solidFill>
                      <a:srgbClr val="FF0000"/>
                    </a:solidFill>
                  </a:rPr>
                  <a:t>Other Pythagorean Identities:</a:t>
                </a:r>
                <a:endParaRPr lang="en-US" sz="2600" b="1" dirty="0">
                  <a:solidFill>
                    <a:srgbClr val="FF0000"/>
                  </a:solidFill>
                </a:endParaRPr>
              </a:p>
              <a:p>
                <a:pPr algn="just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chemeClr val="accent6"/>
                  </a:buClr>
                </a:pPr>
                <a:endParaRPr lang="en-US" sz="2600" b="1" dirty="0">
                  <a:solidFill>
                    <a:srgbClr val="FF0000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IN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600" b="1" i="1" smtClean="0">
                              <a:latin typeface="Cambria Math" panose="02040503050406030204" pitchFamily="18" charset="0"/>
                            </a:rPr>
                            <m:t>𝒕𝒂𝒏</m:t>
                          </m:r>
                        </m:e>
                        <m:sup>
                          <m:r>
                            <a:rPr lang="en-IN" sz="2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IN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𝒔𝒆𝒄</m:t>
                          </m:r>
                        </m:e>
                        <m:sup>
                          <m:r>
                            <a:rPr lang="en-IN" sz="2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IN" sz="2600" b="1" dirty="0">
                  <a:ea typeface="Cambria Math" panose="02040503050406030204" pitchFamily="18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IN" sz="2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600" b="1" i="1" smtClean="0">
                              <a:latin typeface="Cambria Math" panose="02040503050406030204" pitchFamily="18" charset="0"/>
                            </a:rPr>
                            <m:t>𝒄𝒐𝒕</m:t>
                          </m:r>
                        </m:e>
                        <m:sup>
                          <m:r>
                            <a:rPr lang="en-IN" sz="2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IN" sz="2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𝒄𝒐𝒔𝒆𝒄</m:t>
                          </m:r>
                        </m:e>
                        <m:sup>
                          <m:r>
                            <a:rPr lang="en-IN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IN" sz="2600" b="1" dirty="0">
                  <a:ea typeface="Cambria Math" panose="020405030504060302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600" b="1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600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545718"/>
                <a:ext cx="4384855" cy="2836289"/>
              </a:xfrm>
              <a:prstGeom prst="rect">
                <a:avLst/>
              </a:prstGeom>
              <a:blipFill rotWithShape="0">
                <a:blip r:embed="rId3"/>
                <a:stretch>
                  <a:fillRect l="-2225" t="-2796" r="-20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31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Trigonometric Values for Standard Angles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552"/>
          <a:stretch/>
        </p:blipFill>
        <p:spPr>
          <a:xfrm>
            <a:off x="1330963" y="1061885"/>
            <a:ext cx="9530073" cy="494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1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Trigonometry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5193" y="1242451"/>
            <a:ext cx="11921614" cy="4149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just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800" b="1" dirty="0"/>
              <a:t>Engineering and Architecture: </a:t>
            </a:r>
          </a:p>
          <a:p>
            <a:pPr marL="1001712" lvl="1" indent="-457200" algn="just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sz="2600" dirty="0"/>
              <a:t>Used to calculate angles and distances in the construction of buildings, bridges, and other structures.</a:t>
            </a:r>
          </a:p>
          <a:p>
            <a:pPr marL="265113" indent="-265113" algn="just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800" b="1" dirty="0"/>
              <a:t>Navigation and Astronomy:</a:t>
            </a:r>
          </a:p>
          <a:p>
            <a:pPr marL="1001712" lvl="1" indent="-457200" algn="just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sz="2600" dirty="0"/>
              <a:t>Used to find distances and angles between stars or planets.</a:t>
            </a:r>
          </a:p>
          <a:p>
            <a:pPr marL="265113" indent="-265113" algn="just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800" b="1" dirty="0"/>
              <a:t>Physics: </a:t>
            </a:r>
          </a:p>
          <a:p>
            <a:pPr marL="1001712" lvl="1" indent="-457200" algn="just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sz="2600" dirty="0"/>
              <a:t>Used to study oscillations, waves, and mechanics.</a:t>
            </a:r>
          </a:p>
          <a:p>
            <a:pPr marL="265113" indent="-265113" algn="just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800" b="1" dirty="0"/>
              <a:t>Surveying:</a:t>
            </a:r>
            <a:r>
              <a:rPr lang="en-US" sz="2600" b="1" dirty="0">
                <a:solidFill>
                  <a:srgbClr val="FF0000"/>
                </a:solidFill>
              </a:rPr>
              <a:t> </a:t>
            </a:r>
          </a:p>
          <a:p>
            <a:pPr marL="1001712" lvl="1" indent="-457200" algn="just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sz="2600" dirty="0"/>
              <a:t>Used to measure heights, distances, and angles on the ground.</a:t>
            </a:r>
          </a:p>
        </p:txBody>
      </p:sp>
    </p:spTree>
    <p:extLst>
      <p:ext uri="{BB962C8B-B14F-4D97-AF65-F5344CB8AC3E}">
        <p14:creationId xmlns:p14="http://schemas.microsoft.com/office/powerpoint/2010/main" val="105917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Algebra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Algebra is a branch of mathematics that </a:t>
            </a:r>
            <a:r>
              <a:rPr lang="en-US" b="1" dirty="0">
                <a:solidFill>
                  <a:srgbClr val="FF0000"/>
                </a:solidFill>
              </a:rPr>
              <a:t>deals with symbols (usually letters) </a:t>
            </a:r>
            <a:r>
              <a:rPr lang="en-US" dirty="0"/>
              <a:t>and the rules for manipulating these symbols to represent numbers and solve problems. </a:t>
            </a:r>
          </a:p>
          <a:p>
            <a:pPr>
              <a:lnSpc>
                <a:spcPct val="150000"/>
              </a:lnSpc>
            </a:pPr>
            <a:r>
              <a:rPr lang="en-US" dirty="0"/>
              <a:t>The symbols represent </a:t>
            </a:r>
            <a:r>
              <a:rPr lang="en-US" b="1" dirty="0">
                <a:solidFill>
                  <a:srgbClr val="FF0000"/>
                </a:solidFill>
              </a:rPr>
              <a:t>quantities without fixed values</a:t>
            </a:r>
            <a:r>
              <a:rPr lang="en-US" dirty="0"/>
              <a:t>, known as </a:t>
            </a:r>
            <a:r>
              <a:rPr lang="en-US" b="1" dirty="0"/>
              <a:t>variables</a:t>
            </a:r>
            <a:r>
              <a:rPr lang="en-US" dirty="0"/>
              <a:t>. </a:t>
            </a:r>
          </a:p>
          <a:p>
            <a:pPr>
              <a:lnSpc>
                <a:spcPct val="150000"/>
              </a:lnSpc>
            </a:pPr>
            <a:r>
              <a:rPr lang="en-US" dirty="0"/>
              <a:t>Algebra helps in solving equations, understanding relationships between variables, and generalizing arithmetic operations.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05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937186"/>
            <a:ext cx="11929641" cy="559056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u="sng" dirty="0"/>
              <a:t>Early Algebra</a:t>
            </a:r>
            <a:r>
              <a:rPr lang="en-US" dirty="0"/>
              <a:t>: Indian mathematicians like </a:t>
            </a:r>
            <a:r>
              <a:rPr lang="en-US" b="1" dirty="0">
                <a:solidFill>
                  <a:srgbClr val="FF0000"/>
                </a:solidFill>
              </a:rPr>
              <a:t>Aryabhata and </a:t>
            </a:r>
            <a:r>
              <a:rPr lang="en-US" b="1" dirty="0" err="1">
                <a:solidFill>
                  <a:srgbClr val="FF0000"/>
                </a:solidFill>
              </a:rPr>
              <a:t>Bhaskara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made early </a:t>
            </a:r>
            <a:r>
              <a:rPr lang="en-US" b="1" dirty="0">
                <a:solidFill>
                  <a:srgbClr val="FF0000"/>
                </a:solidFill>
              </a:rPr>
              <a:t>advancements in algebra</a:t>
            </a:r>
            <a:r>
              <a:rPr lang="en-US" dirty="0"/>
              <a:t>. They developed rules for solving quadratic equations, sums of series, and worked on the concept of negative numbers.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u="sng" dirty="0"/>
              <a:t>Contributions to Trigonometry</a:t>
            </a:r>
            <a:r>
              <a:rPr lang="en-US" dirty="0"/>
              <a:t>: Indian scholars like </a:t>
            </a:r>
            <a:r>
              <a:rPr lang="en-US" b="1" dirty="0">
                <a:solidFill>
                  <a:srgbClr val="FF0000"/>
                </a:solidFill>
              </a:rPr>
              <a:t>Aryabhata and </a:t>
            </a:r>
            <a:r>
              <a:rPr lang="en-US" b="1" dirty="0" err="1">
                <a:solidFill>
                  <a:srgbClr val="FF0000"/>
                </a:solidFill>
              </a:rPr>
              <a:t>Bhaskara</a:t>
            </a:r>
            <a:r>
              <a:rPr lang="en-US" b="1" dirty="0">
                <a:solidFill>
                  <a:srgbClr val="FF0000"/>
                </a:solidFill>
              </a:rPr>
              <a:t> II </a:t>
            </a:r>
            <a:r>
              <a:rPr lang="en-US" dirty="0"/>
              <a:t>made significant </a:t>
            </a:r>
            <a:r>
              <a:rPr lang="en-US" b="1" dirty="0">
                <a:solidFill>
                  <a:srgbClr val="FF0000"/>
                </a:solidFill>
              </a:rPr>
              <a:t>contributions to trigonometry</a:t>
            </a:r>
            <a:r>
              <a:rPr lang="en-US" dirty="0"/>
              <a:t>, including defining sine (</a:t>
            </a:r>
            <a:r>
              <a:rPr lang="en-US" dirty="0" err="1"/>
              <a:t>jya</a:t>
            </a:r>
            <a:r>
              <a:rPr lang="en-US" dirty="0"/>
              <a:t>) and cosine (</a:t>
            </a:r>
            <a:r>
              <a:rPr lang="en-US" dirty="0" err="1"/>
              <a:t>kojya</a:t>
            </a:r>
            <a:r>
              <a:rPr lang="en-US" dirty="0"/>
              <a:t>), which later influenced the development of trigonometry in Islamic and European mathematics.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Indian Mathematics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56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Concepts in Algebra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="" id="{94ADF562-64CB-41BB-A614-4457B7FC8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Variables and </a:t>
                </a:r>
                <a:r>
                  <a:rPr lang="en-US" u="sng" dirty="0" smtClean="0"/>
                  <a:t>Constants</a:t>
                </a:r>
                <a:endParaRPr lang="en-US" u="sng" dirty="0"/>
              </a:p>
              <a:p>
                <a:r>
                  <a:rPr lang="en-US" b="1" dirty="0"/>
                  <a:t>Variables</a:t>
                </a:r>
                <a:r>
                  <a:rPr lang="en-US" dirty="0"/>
                  <a:t>: Symbols that represent unknown quantities, usually denoted by letters such as x, y, or z.</a:t>
                </a:r>
              </a:p>
              <a:p>
                <a:r>
                  <a:rPr lang="en-US" b="1" dirty="0"/>
                  <a:t>Constants</a:t>
                </a:r>
                <a:r>
                  <a:rPr lang="en-US" dirty="0"/>
                  <a:t>: Fixed numerical values such as 3, -2, ½, etc.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u="sng" dirty="0"/>
                  <a:t>Algebraic </a:t>
                </a:r>
                <a:r>
                  <a:rPr lang="en-US" u="sng" dirty="0" smtClean="0"/>
                  <a:t>Expressions</a:t>
                </a:r>
                <a:endParaRPr lang="en-US" u="sng" dirty="0"/>
              </a:p>
              <a:p>
                <a:r>
                  <a:rPr lang="en-US" dirty="0"/>
                  <a:t>An algebraic expression is a combination of variables, constants, and operations (like addition, subtraction, multiplication, and division).</a:t>
                </a:r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+2, 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4ADF562-64CB-41BB-A614-4457B7FC8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74" t="-1963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5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Concepts in Algebra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="" id="{94ADF562-64CB-41BB-A614-4457B7FC8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Equation</a:t>
                </a:r>
                <a:endParaRPr lang="en-US" u="sng" dirty="0"/>
              </a:p>
              <a:p>
                <a:r>
                  <a:rPr lang="en-US" u="sng" dirty="0"/>
                  <a:t> </a:t>
                </a:r>
                <a:r>
                  <a:rPr lang="en-US" dirty="0"/>
                  <a:t>An equation is a statement that two expressions are equal, represented by the symbol "=".</a:t>
                </a:r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r>
                  <a:rPr lang="en-US" u="sng" dirty="0"/>
                  <a:t>Linear </a:t>
                </a:r>
                <a:r>
                  <a:rPr lang="en-US" u="sng" dirty="0" smtClean="0"/>
                  <a:t>Equation</a:t>
                </a:r>
                <a:endParaRPr lang="en-US" u="sng" dirty="0"/>
              </a:p>
              <a:p>
                <a:r>
                  <a:rPr lang="en-US" dirty="0"/>
                  <a:t>A linear equation is of the form </a:t>
                </a:r>
                <a:r>
                  <a:rPr lang="en-US" dirty="0" err="1"/>
                  <a:t>ax+b</a:t>
                </a:r>
                <a:r>
                  <a:rPr lang="en-US" dirty="0"/>
                  <a:t>=0, where a and b are constants. </a:t>
                </a:r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4ADF562-64CB-41BB-A614-4457B7FC8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74" t="-1963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08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Concepts in Algebra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="" id="{94ADF562-64CB-41BB-A614-4457B7FC8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Quadratic </a:t>
                </a:r>
                <a:r>
                  <a:rPr lang="en-US" u="sng" dirty="0" smtClean="0"/>
                  <a:t>Equation</a:t>
                </a:r>
                <a:endParaRPr lang="en-US" u="sng" dirty="0"/>
              </a:p>
              <a:p>
                <a:r>
                  <a:rPr lang="en-US" u="sng" dirty="0"/>
                  <a:t> </a:t>
                </a:r>
                <a:r>
                  <a:rPr lang="en-US" dirty="0"/>
                  <a:t>A quadratic equation is of the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where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r>
                  <a:rPr lang="en-US" u="sng" dirty="0" smtClean="0"/>
                  <a:t>Polynomials</a:t>
                </a:r>
                <a:endParaRPr lang="en-US" u="sng" dirty="0"/>
              </a:p>
              <a:p>
                <a:r>
                  <a:rPr lang="en-US" dirty="0"/>
                  <a:t>A polynomial is an expression that consists of variables and constants combined using addition, subtraction, and multiplication.</a:t>
                </a:r>
              </a:p>
              <a:p>
                <a:r>
                  <a:rPr lang="en-US" dirty="0"/>
                  <a:t>Example: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4ADF562-64CB-41BB-A614-4457B7FC8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74" t="-1963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685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Concepts in Algebra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="" id="{94ADF562-64CB-41BB-A614-4457B7FC8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Factorization</a:t>
                </a:r>
                <a:endParaRPr lang="en-US" u="sng" dirty="0"/>
              </a:p>
              <a:p>
                <a:r>
                  <a:rPr lang="en-US" dirty="0"/>
                  <a:t>Factorization involves expressing a polynomial as a product of simpler polynomials or factors.</a:t>
                </a:r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+6=0</m:t>
                    </m:r>
                  </m:oMath>
                </a14:m>
                <a:r>
                  <a:rPr lang="en-US" dirty="0"/>
                  <a:t> can be factored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d>
                      <m:d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u="sng" dirty="0"/>
              </a:p>
              <a:p>
                <a:pPr marL="0" indent="0">
                  <a:buNone/>
                </a:pPr>
                <a:endParaRPr lang="en-US" u="sng" dirty="0"/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4ADF562-64CB-41BB-A614-4457B7FC8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74" t="-1963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01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Algebra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1267436"/>
            <a:ext cx="11929641" cy="4794152"/>
          </a:xfrm>
        </p:spPr>
        <p:txBody>
          <a:bodyPr/>
          <a:lstStyle/>
          <a:p>
            <a:r>
              <a:rPr lang="en-IN" b="1" dirty="0"/>
              <a:t>Physics</a:t>
            </a:r>
            <a:r>
              <a:rPr lang="en-IN" dirty="0"/>
              <a:t>: Describing laws of motion, forces, and energy using algebraic equations.</a:t>
            </a:r>
          </a:p>
          <a:p>
            <a:endParaRPr lang="en-IN" dirty="0"/>
          </a:p>
          <a:p>
            <a:r>
              <a:rPr lang="en-IN" b="1" dirty="0"/>
              <a:t>Economics</a:t>
            </a:r>
            <a:r>
              <a:rPr lang="en-IN" dirty="0"/>
              <a:t>: Modelling and predicting economic trends, profit and loss calculations.</a:t>
            </a:r>
          </a:p>
          <a:p>
            <a:endParaRPr lang="en-IN" dirty="0"/>
          </a:p>
          <a:p>
            <a:r>
              <a:rPr lang="en-IN" b="1" dirty="0"/>
              <a:t>Engineering</a:t>
            </a:r>
            <a:r>
              <a:rPr lang="en-IN" dirty="0"/>
              <a:t>: Designing systems, circuits, and structures based on algebraic principles.</a:t>
            </a:r>
          </a:p>
          <a:p>
            <a:endParaRPr lang="en-IN" dirty="0"/>
          </a:p>
          <a:p>
            <a:r>
              <a:rPr lang="en-IN" b="1" dirty="0"/>
              <a:t>Computer Science</a:t>
            </a:r>
            <a:r>
              <a:rPr lang="en-IN" dirty="0"/>
              <a:t>: Algorithm design, coding, and cryptography rely on algebraic logic.</a:t>
            </a:r>
          </a:p>
        </p:txBody>
      </p:sp>
    </p:spTree>
    <p:extLst>
      <p:ext uri="{BB962C8B-B14F-4D97-AF65-F5344CB8AC3E}">
        <p14:creationId xmlns:p14="http://schemas.microsoft.com/office/powerpoint/2010/main" val="331616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fontAlgn="base"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Summary Table of Important Algebraic Formulas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xmlns="" id="{FE1D58BB-9061-2D0A-3F04-D4D9327C3D4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68688569"/>
                  </p:ext>
                </p:extLst>
              </p:nvPr>
            </p:nvGraphicFramePr>
            <p:xfrm>
              <a:off x="1298863" y="1287000"/>
              <a:ext cx="9594273" cy="4283999"/>
            </p:xfrm>
            <a:graphic>
              <a:graphicData uri="http://schemas.openxmlformats.org/drawingml/2006/table">
                <a:tbl>
                  <a:tblPr>
                    <a:tableStyleId>{16D9F66E-5EB9-4882-86FB-DCBF35E3C3E4}</a:tableStyleId>
                  </a:tblPr>
                  <a:tblGrid>
                    <a:gridCol w="4142440">
                      <a:extLst>
                        <a:ext uri="{9D8B030D-6E8A-4147-A177-3AD203B41FA5}">
                          <a16:colId xmlns:a16="http://schemas.microsoft.com/office/drawing/2014/main" xmlns="" val="1572772434"/>
                        </a:ext>
                      </a:extLst>
                    </a:gridCol>
                    <a:gridCol w="5451833">
                      <a:extLst>
                        <a:ext uri="{9D8B030D-6E8A-4147-A177-3AD203B41FA5}">
                          <a16:colId xmlns:a16="http://schemas.microsoft.com/office/drawing/2014/main" xmlns="" val="334481806"/>
                        </a:ext>
                      </a:extLst>
                    </a:gridCol>
                  </a:tblGrid>
                  <a:tr h="614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 dirty="0"/>
                            <a:t>Concept</a:t>
                          </a:r>
                          <a:endParaRPr lang="en-IN" sz="2400" dirty="0"/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 dirty="0"/>
                            <a:t>Formula</a:t>
                          </a:r>
                          <a:endParaRPr lang="en-IN" sz="2400" dirty="0"/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618906052"/>
                      </a:ext>
                    </a:extLst>
                  </a:tr>
                  <a:tr h="11805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 dirty="0"/>
                            <a:t>Quadratic Formula</a:t>
                          </a:r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b="0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b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2400" b="0" smtClean="0">
                                            <a:latin typeface="Cambria Math" panose="02040503050406030204" pitchFamily="18" charset="0"/>
                                          </a:rPr>
                                          <m:t>−4</m:t>
                                        </m:r>
                                        <m:r>
                                          <a:rPr lang="en-US" sz="2400" b="0" smtClean="0">
                                            <a:latin typeface="Cambria Math" panose="02040503050406030204" pitchFamily="18" charset="0"/>
                                          </a:rPr>
                                          <m:t>𝑎𝑐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3384638021"/>
                      </a:ext>
                    </a:extLst>
                  </a:tr>
                  <a:tr h="6251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/>
                            <a:t>Difference of Squares</a:t>
                          </a:r>
                          <a:endParaRPr lang="en-IN" sz="24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127617810"/>
                      </a:ext>
                    </a:extLst>
                  </a:tr>
                  <a:tr h="6251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/>
                            <a:t>Perfect Square Trinomials</a:t>
                          </a:r>
                          <a:endParaRPr lang="en-IN" sz="24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±2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24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3831283049"/>
                      </a:ext>
                    </a:extLst>
                  </a:tr>
                  <a:tr h="6251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/>
                            <a:t>Sum/Difference of Cubes</a:t>
                          </a:r>
                          <a:endParaRPr lang="en-IN" sz="24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∓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24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3755074594"/>
                      </a:ext>
                    </a:extLst>
                  </a:tr>
                  <a:tr h="614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/>
                            <a:t>Laws of Exponents</a:t>
                          </a:r>
                          <a:endParaRPr lang="en-IN" sz="24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  <m:r>
                                  <a:rPr lang="en-IN" sz="24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29673459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E1D58BB-9061-2D0A-3F04-D4D9327C3D4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68688569"/>
                  </p:ext>
                </p:extLst>
              </p:nvPr>
            </p:nvGraphicFramePr>
            <p:xfrm>
              <a:off x="1298863" y="1287000"/>
              <a:ext cx="9594273" cy="4283999"/>
            </p:xfrm>
            <a:graphic>
              <a:graphicData uri="http://schemas.openxmlformats.org/drawingml/2006/table">
                <a:tbl>
                  <a:tblPr>
                    <a:tableStyleId>{16D9F66E-5EB9-4882-86FB-DCBF35E3C3E4}</a:tableStyleId>
                  </a:tblPr>
                  <a:tblGrid>
                    <a:gridCol w="4142440">
                      <a:extLst>
                        <a:ext uri="{9D8B030D-6E8A-4147-A177-3AD203B41FA5}">
                          <a16:colId xmlns:a16="http://schemas.microsoft.com/office/drawing/2014/main" val="1572772434"/>
                        </a:ext>
                      </a:extLst>
                    </a:gridCol>
                    <a:gridCol w="5451833">
                      <a:extLst>
                        <a:ext uri="{9D8B030D-6E8A-4147-A177-3AD203B41FA5}">
                          <a16:colId xmlns:a16="http://schemas.microsoft.com/office/drawing/2014/main" val="334481806"/>
                        </a:ext>
                      </a:extLst>
                    </a:gridCol>
                  </a:tblGrid>
                  <a:tr h="614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 dirty="0"/>
                            <a:t>Concept</a:t>
                          </a:r>
                          <a:endParaRPr lang="en-IN" sz="2400" dirty="0"/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 dirty="0"/>
                            <a:t>Formula</a:t>
                          </a:r>
                          <a:endParaRPr lang="en-IN" sz="2400" dirty="0"/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8906052"/>
                      </a:ext>
                    </a:extLst>
                  </a:tr>
                  <a:tr h="11805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 dirty="0"/>
                            <a:t>Quadratic Formula</a:t>
                          </a:r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6174" t="-52850" r="-336" b="-2176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638021"/>
                      </a:ext>
                    </a:extLst>
                  </a:tr>
                  <a:tr h="6251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/>
                            <a:t>Difference of Squares</a:t>
                          </a:r>
                          <a:endParaRPr lang="en-IN" sz="24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6174" t="-286408" r="-336" b="-3077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7617810"/>
                      </a:ext>
                    </a:extLst>
                  </a:tr>
                  <a:tr h="6251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/>
                            <a:t>Perfect Square Trinomials</a:t>
                          </a:r>
                          <a:endParaRPr lang="en-IN" sz="24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6174" t="-386408" r="-336" b="-2077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1283049"/>
                      </a:ext>
                    </a:extLst>
                  </a:tr>
                  <a:tr h="6251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/>
                            <a:t>Sum/Difference of Cubes</a:t>
                          </a:r>
                          <a:endParaRPr lang="en-IN" sz="24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6174" t="-491176" r="-336" b="-1098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5074594"/>
                      </a:ext>
                    </a:extLst>
                  </a:tr>
                  <a:tr h="614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/>
                            <a:t>Laws of Exponents</a:t>
                          </a:r>
                          <a:endParaRPr lang="en-IN" sz="24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6174" t="-597030" r="-336" b="-108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73459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1756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5552CC84-22B8-4A73-8C03-84C06D1D2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9389" y="1877736"/>
            <a:ext cx="8223902" cy="2578780"/>
          </a:xfrm>
        </p:spPr>
        <p:txBody>
          <a:bodyPr/>
          <a:lstStyle/>
          <a:p>
            <a:r>
              <a:rPr lang="en-US" sz="9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/>
            </a:r>
            <a:br>
              <a:rPr lang="en-US" sz="9600" dirty="0"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en-US" sz="9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Thank You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62CA4D6-180D-44EB-978C-EAE6FB447D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3176" y="0"/>
            <a:ext cx="4646358" cy="734653"/>
          </a:xfrm>
        </p:spPr>
        <p:txBody>
          <a:bodyPr/>
          <a:lstStyle/>
          <a:p>
            <a:r>
              <a:rPr lang="en-US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Indian Knowledge System</a:t>
            </a:r>
          </a:p>
          <a:p>
            <a:r>
              <a:rPr lang="en-US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#2301DU005</a:t>
            </a:r>
          </a:p>
        </p:txBody>
      </p:sp>
    </p:spTree>
    <p:extLst>
      <p:ext uri="{BB962C8B-B14F-4D97-AF65-F5344CB8AC3E}">
        <p14:creationId xmlns:p14="http://schemas.microsoft.com/office/powerpoint/2010/main" val="349488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937186"/>
            <a:ext cx="11929641" cy="559056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u="sng" dirty="0" err="1"/>
              <a:t>Aryabhata’s</a:t>
            </a:r>
            <a:r>
              <a:rPr lang="en-US" b="1" u="sng" dirty="0"/>
              <a:t> Approximation of Pi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Aryabhata calculated the value of π (Pi) </a:t>
            </a:r>
            <a:r>
              <a:rPr lang="en-US" dirty="0"/>
              <a:t>to four decimal places (3.1416), which was remarkably accurate for the time and influential in mathematical developments worldwide.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b="1" u="sng" dirty="0" err="1"/>
              <a:t>Baudhāyana’s</a:t>
            </a:r>
            <a:r>
              <a:rPr lang="en-IN" b="1" u="sng" dirty="0"/>
              <a:t> Theorem</a:t>
            </a:r>
            <a:r>
              <a:rPr lang="en-IN" dirty="0"/>
              <a:t>: </a:t>
            </a:r>
            <a:r>
              <a:rPr lang="en-IN" b="1" dirty="0" err="1">
                <a:solidFill>
                  <a:srgbClr val="FF0000"/>
                </a:solidFill>
              </a:rPr>
              <a:t>Baudhāyana</a:t>
            </a:r>
            <a:r>
              <a:rPr lang="en-IN" dirty="0"/>
              <a:t>, an ancient Indian mathematician, discovered a </a:t>
            </a:r>
            <a:r>
              <a:rPr lang="en-IN" b="1" dirty="0">
                <a:solidFill>
                  <a:srgbClr val="FF0000"/>
                </a:solidFill>
              </a:rPr>
              <a:t>theorem that predates the Pythagorean theorem</a:t>
            </a:r>
            <a:r>
              <a:rPr lang="en-IN" dirty="0"/>
              <a:t>, describing the relationship between the sides of a right-angled triangle.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Indian Mathematics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5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937186"/>
            <a:ext cx="11929641" cy="559056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u="sng" dirty="0" err="1"/>
              <a:t>Bhaskara</a:t>
            </a:r>
            <a:r>
              <a:rPr lang="en-US" b="1" u="sng" dirty="0"/>
              <a:t> II’s Work on Calculus</a:t>
            </a:r>
            <a:r>
              <a:rPr lang="en-US" dirty="0"/>
              <a:t>: </a:t>
            </a:r>
            <a:r>
              <a:rPr lang="en-US" b="1" dirty="0" err="1">
                <a:solidFill>
                  <a:srgbClr val="FF0000"/>
                </a:solidFill>
              </a:rPr>
              <a:t>Bhaskara</a:t>
            </a:r>
            <a:r>
              <a:rPr lang="en-US" b="1" dirty="0">
                <a:solidFill>
                  <a:srgbClr val="FF0000"/>
                </a:solidFill>
              </a:rPr>
              <a:t> II</a:t>
            </a:r>
            <a:r>
              <a:rPr lang="en-US" dirty="0"/>
              <a:t> in the 12th century introduced early </a:t>
            </a:r>
            <a:r>
              <a:rPr lang="en-US" b="1" dirty="0">
                <a:solidFill>
                  <a:srgbClr val="FF0000"/>
                </a:solidFill>
              </a:rPr>
              <a:t>concepts related to differential calculus</a:t>
            </a:r>
            <a:r>
              <a:rPr lang="en-US" dirty="0"/>
              <a:t>, including the derivative and the notion of infinitesimals, </a:t>
            </a:r>
            <a:r>
              <a:rPr lang="en-US" b="1" dirty="0">
                <a:solidFill>
                  <a:srgbClr val="FF0000"/>
                </a:solidFill>
              </a:rPr>
              <a:t>long before Newton and Leibniz</a:t>
            </a:r>
            <a:r>
              <a:rPr lang="en-US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b="1" u="sng" dirty="0" err="1"/>
              <a:t>Kātyāyana</a:t>
            </a:r>
            <a:r>
              <a:rPr lang="en-IN" b="1" u="sng" dirty="0"/>
              <a:t> </a:t>
            </a:r>
            <a:r>
              <a:rPr lang="en-IN" b="1" u="sng" dirty="0" err="1"/>
              <a:t>Sulba</a:t>
            </a:r>
            <a:r>
              <a:rPr lang="en-IN" b="1" u="sng" dirty="0"/>
              <a:t> Sutras</a:t>
            </a:r>
            <a:r>
              <a:rPr lang="en-IN" dirty="0"/>
              <a:t>: The </a:t>
            </a:r>
            <a:r>
              <a:rPr lang="en-IN" dirty="0" err="1"/>
              <a:t>Sulba</a:t>
            </a:r>
            <a:r>
              <a:rPr lang="en-IN" dirty="0"/>
              <a:t> Sutras, ancient Indian texts, contain </a:t>
            </a:r>
            <a:r>
              <a:rPr lang="en-IN" b="1" dirty="0">
                <a:solidFill>
                  <a:srgbClr val="FF0000"/>
                </a:solidFill>
              </a:rPr>
              <a:t>rules for geometric constructions</a:t>
            </a:r>
            <a:r>
              <a:rPr lang="en-IN" dirty="0"/>
              <a:t>, including </a:t>
            </a:r>
            <a:r>
              <a:rPr lang="en-IN" b="1" dirty="0">
                <a:solidFill>
                  <a:srgbClr val="FF0000"/>
                </a:solidFill>
              </a:rPr>
              <a:t>precise measurements</a:t>
            </a:r>
            <a:r>
              <a:rPr lang="en-IN" dirty="0"/>
              <a:t> for constructing altars, and solutions for geometric problems.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Indian Mathematics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70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937186"/>
            <a:ext cx="11929641" cy="559056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u="sng" dirty="0" err="1"/>
              <a:t>Chakravala</a:t>
            </a:r>
            <a:r>
              <a:rPr lang="en-US" b="1" u="sng" dirty="0"/>
              <a:t> Method</a:t>
            </a:r>
            <a:r>
              <a:rPr lang="en-US" dirty="0"/>
              <a:t>: This </a:t>
            </a:r>
            <a:r>
              <a:rPr lang="en-US" b="1" dirty="0">
                <a:solidFill>
                  <a:srgbClr val="FF0000"/>
                </a:solidFill>
              </a:rPr>
              <a:t>cyclic method for solving quadratic indeterminate equations</a:t>
            </a:r>
            <a:r>
              <a:rPr lang="en-US" dirty="0"/>
              <a:t> (also known as Pell’s equation) was </a:t>
            </a:r>
            <a:r>
              <a:rPr lang="en-US" b="1" dirty="0">
                <a:solidFill>
                  <a:srgbClr val="FF0000"/>
                </a:solidFill>
              </a:rPr>
              <a:t>developed by Indian mathematicians </a:t>
            </a:r>
            <a:r>
              <a:rPr lang="en-US" dirty="0"/>
              <a:t>and admired for its efficiency by later European mathematicians.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u="sng" dirty="0"/>
              <a:t>Vedic Mathematics</a:t>
            </a:r>
            <a:r>
              <a:rPr lang="en-US" dirty="0"/>
              <a:t>: A </a:t>
            </a:r>
            <a:r>
              <a:rPr lang="en-US" b="1" dirty="0">
                <a:solidFill>
                  <a:srgbClr val="FF0000"/>
                </a:solidFill>
              </a:rPr>
              <a:t>set of mental calculation techniques </a:t>
            </a:r>
            <a:r>
              <a:rPr lang="en-US" dirty="0"/>
              <a:t>that originated in ancient India, used for quick problem-solving and enhancing computational skills.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Indian Mathematics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29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548549"/>
              </p:ext>
            </p:extLst>
          </p:nvPr>
        </p:nvGraphicFramePr>
        <p:xfrm>
          <a:off x="190520" y="848851"/>
          <a:ext cx="11810961" cy="509226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55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53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8893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Aspect</a:t>
                      </a:r>
                    </a:p>
                  </a:txBody>
                  <a:tcPr marL="82223" marR="82223" marT="41112" marB="41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Description</a:t>
                      </a:r>
                    </a:p>
                  </a:txBody>
                  <a:tcPr marL="82223" marR="82223" marT="41112" marB="41112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5562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Invention of Zero</a:t>
                      </a:r>
                      <a:endParaRPr lang="en-IN" sz="2400" b="1" dirty="0"/>
                    </a:p>
                  </a:txBody>
                  <a:tcPr marL="82223" marR="82223" marT="41112" marB="41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Introduced zero as both a placeholder and a number in its own right.</a:t>
                      </a:r>
                      <a:endParaRPr lang="en-US" sz="2400" b="1" dirty="0"/>
                    </a:p>
                  </a:txBody>
                  <a:tcPr marL="82223" marR="82223" marT="41112" marB="41112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8893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Decimal Number System</a:t>
                      </a:r>
                      <a:endParaRPr lang="en-IN" sz="2400" b="1"/>
                    </a:p>
                  </a:txBody>
                  <a:tcPr marL="82223" marR="82223" marT="41112" marB="41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Developed the base-10 system with positional notation.</a:t>
                      </a:r>
                      <a:endParaRPr lang="en-US" sz="2400" b="1" dirty="0"/>
                    </a:p>
                  </a:txBody>
                  <a:tcPr marL="82223" marR="82223" marT="41112" marB="41112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5562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Early Algebra</a:t>
                      </a:r>
                      <a:endParaRPr lang="en-IN" sz="2400" b="1" dirty="0"/>
                    </a:p>
                  </a:txBody>
                  <a:tcPr marL="82223" marR="82223" marT="41112" marB="41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Contributions to solving quadratic equations and using negative numbers (Aryabhata, Bhaskara).</a:t>
                      </a:r>
                      <a:endParaRPr lang="en-US" sz="2400" b="1"/>
                    </a:p>
                  </a:txBody>
                  <a:tcPr marL="82223" marR="82223" marT="41112" marB="41112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75562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Trigonometry</a:t>
                      </a:r>
                      <a:endParaRPr lang="en-IN" sz="2400" b="1" dirty="0"/>
                    </a:p>
                  </a:txBody>
                  <a:tcPr marL="82223" marR="82223" marT="41112" marB="41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Defined sine (</a:t>
                      </a:r>
                      <a:r>
                        <a:rPr lang="en-US" sz="2400" dirty="0" err="1"/>
                        <a:t>jya</a:t>
                      </a:r>
                      <a:r>
                        <a:rPr lang="en-US" sz="2400" dirty="0"/>
                        <a:t>) and cosine (</a:t>
                      </a:r>
                      <a:r>
                        <a:rPr lang="en-US" sz="2400" dirty="0" err="1"/>
                        <a:t>kojya</a:t>
                      </a:r>
                      <a:r>
                        <a:rPr lang="en-US" sz="2400" dirty="0"/>
                        <a:t>), key advancements by Aryabhata and </a:t>
                      </a:r>
                      <a:r>
                        <a:rPr lang="en-US" sz="2400" dirty="0" err="1"/>
                        <a:t>Bhaskara</a:t>
                      </a:r>
                      <a:r>
                        <a:rPr lang="en-US" sz="2400" dirty="0"/>
                        <a:t> II.</a:t>
                      </a:r>
                      <a:endParaRPr lang="en-US" sz="2400" b="1" dirty="0"/>
                    </a:p>
                  </a:txBody>
                  <a:tcPr marL="82223" marR="82223" marT="41112" marB="41112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8893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Approximation of Pi (</a:t>
                      </a:r>
                      <a:r>
                        <a:rPr lang="el-GR" sz="2400" dirty="0"/>
                        <a:t>π)</a:t>
                      </a:r>
                      <a:endParaRPr lang="el-GR" sz="2400" b="1" dirty="0"/>
                    </a:p>
                  </a:txBody>
                  <a:tcPr marL="82223" marR="82223" marT="41112" marB="41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Aryabhata calculated π to four decimal places (3.1416).</a:t>
                      </a:r>
                      <a:endParaRPr lang="en-US" sz="2400" b="1" dirty="0"/>
                    </a:p>
                  </a:txBody>
                  <a:tcPr marL="82223" marR="82223" marT="41112" marB="41112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75562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Baudhāyana’s Theorem</a:t>
                      </a:r>
                      <a:endParaRPr lang="en-IN" sz="2400" b="1"/>
                    </a:p>
                  </a:txBody>
                  <a:tcPr marL="82223" marR="82223" marT="41112" marB="411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Precursor to the Pythagorean theorem, relating the sides of a right-angled triangle.</a:t>
                      </a:r>
                      <a:endParaRPr lang="en-US" sz="2400" b="1" dirty="0"/>
                    </a:p>
                  </a:txBody>
                  <a:tcPr marL="82223" marR="82223" marT="41112" marB="41112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Indian Mathematics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9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Jay">
    <a:dk1>
      <a:srgbClr val="212121"/>
    </a:dk1>
    <a:lt1>
      <a:sysClr val="window" lastClr="FFFFFF"/>
    </a:lt1>
    <a:dk2>
      <a:srgbClr val="1D6FA9"/>
    </a:dk2>
    <a:lt2>
      <a:srgbClr val="FFFFFF"/>
    </a:lt2>
    <a:accent1>
      <a:srgbClr val="909090"/>
    </a:accent1>
    <a:accent2>
      <a:srgbClr val="00BBD3"/>
    </a:accent2>
    <a:accent3>
      <a:srgbClr val="8BC145"/>
    </a:accent3>
    <a:accent4>
      <a:srgbClr val="1D9A78"/>
    </a:accent4>
    <a:accent5>
      <a:srgbClr val="F19D19"/>
    </a:accent5>
    <a:accent6>
      <a:srgbClr val="B84742"/>
    </a:accent6>
    <a:hlink>
      <a:srgbClr val="70AD47"/>
    </a:hlink>
    <a:folHlink>
      <a:srgbClr val="ED7D31"/>
    </a:folHlink>
  </a:clrScheme>
</a:themeOverride>
</file>

<file path=ppt/theme/themeOverride2.xml><?xml version="1.0" encoding="utf-8"?>
<a:themeOverride xmlns:a="http://schemas.openxmlformats.org/drawingml/2006/main">
  <a:clrScheme name="Jay">
    <a:dk1>
      <a:srgbClr val="212121"/>
    </a:dk1>
    <a:lt1>
      <a:sysClr val="window" lastClr="FFFFFF"/>
    </a:lt1>
    <a:dk2>
      <a:srgbClr val="1D6FA9"/>
    </a:dk2>
    <a:lt2>
      <a:srgbClr val="FFFFFF"/>
    </a:lt2>
    <a:accent1>
      <a:srgbClr val="909090"/>
    </a:accent1>
    <a:accent2>
      <a:srgbClr val="00BBD3"/>
    </a:accent2>
    <a:accent3>
      <a:srgbClr val="8BC145"/>
    </a:accent3>
    <a:accent4>
      <a:srgbClr val="1D9A78"/>
    </a:accent4>
    <a:accent5>
      <a:srgbClr val="F19D19"/>
    </a:accent5>
    <a:accent6>
      <a:srgbClr val="B84742"/>
    </a:accent6>
    <a:hlink>
      <a:srgbClr val="70AD47"/>
    </a:hlink>
    <a:folHlink>
      <a:srgbClr val="ED7D31"/>
    </a:folHlink>
  </a:clrScheme>
</a:themeOverride>
</file>

<file path=ppt/theme/themeOverride3.xml><?xml version="1.0" encoding="utf-8"?>
<a:themeOverride xmlns:a="http://schemas.openxmlformats.org/drawingml/2006/main">
  <a:clrScheme name="Jay">
    <a:dk1>
      <a:srgbClr val="212121"/>
    </a:dk1>
    <a:lt1>
      <a:sysClr val="window" lastClr="FFFFFF"/>
    </a:lt1>
    <a:dk2>
      <a:srgbClr val="1D6FA9"/>
    </a:dk2>
    <a:lt2>
      <a:srgbClr val="FFFFFF"/>
    </a:lt2>
    <a:accent1>
      <a:srgbClr val="909090"/>
    </a:accent1>
    <a:accent2>
      <a:srgbClr val="00BBD3"/>
    </a:accent2>
    <a:accent3>
      <a:srgbClr val="8BC145"/>
    </a:accent3>
    <a:accent4>
      <a:srgbClr val="1D9A78"/>
    </a:accent4>
    <a:accent5>
      <a:srgbClr val="F19D19"/>
    </a:accent5>
    <a:accent6>
      <a:srgbClr val="B84742"/>
    </a:accent6>
    <a:hlink>
      <a:srgbClr val="70AD47"/>
    </a:hlink>
    <a:folHlink>
      <a:srgbClr val="ED7D31"/>
    </a:folHlink>
  </a:clrScheme>
</a:themeOverride>
</file>

<file path=ppt/theme/themeOverride4.xml><?xml version="1.0" encoding="utf-8"?>
<a:themeOverride xmlns:a="http://schemas.openxmlformats.org/drawingml/2006/main">
  <a:clrScheme name="Jay">
    <a:dk1>
      <a:srgbClr val="212121"/>
    </a:dk1>
    <a:lt1>
      <a:sysClr val="window" lastClr="FFFFFF"/>
    </a:lt1>
    <a:dk2>
      <a:srgbClr val="1D6FA9"/>
    </a:dk2>
    <a:lt2>
      <a:srgbClr val="FFFFFF"/>
    </a:lt2>
    <a:accent1>
      <a:srgbClr val="909090"/>
    </a:accent1>
    <a:accent2>
      <a:srgbClr val="00BBD3"/>
    </a:accent2>
    <a:accent3>
      <a:srgbClr val="8BC145"/>
    </a:accent3>
    <a:accent4>
      <a:srgbClr val="1D9A78"/>
    </a:accent4>
    <a:accent5>
      <a:srgbClr val="F19D19"/>
    </a:accent5>
    <a:accent6>
      <a:srgbClr val="B84742"/>
    </a:accent6>
    <a:hlink>
      <a:srgbClr val="70AD47"/>
    </a:hlink>
    <a:folHlink>
      <a:srgbClr val="ED7D3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11050</TotalTime>
  <Words>2397</Words>
  <Application>Microsoft Office PowerPoint</Application>
  <PresentationFormat>Widescreen</PresentationFormat>
  <Paragraphs>389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56</vt:i4>
      </vt:variant>
    </vt:vector>
  </HeadingPairs>
  <TitlesOfParts>
    <vt:vector size="71" baseType="lpstr">
      <vt:lpstr>Cambria Math</vt:lpstr>
      <vt:lpstr>Calibri</vt:lpstr>
      <vt:lpstr>Roboto Condensed</vt:lpstr>
      <vt:lpstr>Wingdings 2</vt:lpstr>
      <vt:lpstr>Arial</vt:lpstr>
      <vt:lpstr>Wingdings 3</vt:lpstr>
      <vt:lpstr>Lohit Gujarati</vt:lpstr>
      <vt:lpstr>Segoe UI Black</vt:lpstr>
      <vt:lpstr>Roboto Condensed Light</vt:lpstr>
      <vt:lpstr>Wingdings</vt:lpstr>
      <vt:lpstr>Calibri Light</vt:lpstr>
      <vt:lpstr>Office Theme</vt:lpstr>
      <vt:lpstr>1_Office Theme</vt:lpstr>
      <vt:lpstr>2_Office Theme</vt:lpstr>
      <vt:lpstr>3_Office Theme</vt:lpstr>
      <vt:lpstr>Unit-5  Mathematics</vt:lpstr>
      <vt:lpstr>PowerPoint Presentation</vt:lpstr>
      <vt:lpstr>Unique aspects of Indian Mathematics</vt:lpstr>
      <vt:lpstr>Indian Mathematics</vt:lpstr>
      <vt:lpstr>Indian Mathematics</vt:lpstr>
      <vt:lpstr>Indian Mathematics</vt:lpstr>
      <vt:lpstr>Indian Mathematics</vt:lpstr>
      <vt:lpstr>Indian Mathematics</vt:lpstr>
      <vt:lpstr>Indian Mathematics</vt:lpstr>
      <vt:lpstr>Indian Mathematics</vt:lpstr>
      <vt:lpstr>Mathematicians &amp; their contribution</vt:lpstr>
      <vt:lpstr>Mathematicians &amp; their contribution</vt:lpstr>
      <vt:lpstr>Square of a Number &amp;  Square Root</vt:lpstr>
      <vt:lpstr>Square of a number &amp; Square Root</vt:lpstr>
      <vt:lpstr>Square of a number &amp; Square Root</vt:lpstr>
      <vt:lpstr>Square of a number &amp; Square Root</vt:lpstr>
      <vt:lpstr>Square of a number &amp; Square Root</vt:lpstr>
      <vt:lpstr>Square of a number &amp; Square Root</vt:lpstr>
      <vt:lpstr>Square of a number &amp; Square Root</vt:lpstr>
      <vt:lpstr>Series &amp; Progression </vt:lpstr>
      <vt:lpstr>Progression</vt:lpstr>
      <vt:lpstr>Progression</vt:lpstr>
      <vt:lpstr>Progression</vt:lpstr>
      <vt:lpstr>Progression</vt:lpstr>
      <vt:lpstr>Progression</vt:lpstr>
      <vt:lpstr>Progression</vt:lpstr>
      <vt:lpstr>Progression</vt:lpstr>
      <vt:lpstr>Progression</vt:lpstr>
      <vt:lpstr>Progression</vt:lpstr>
      <vt:lpstr>Series</vt:lpstr>
      <vt:lpstr>Overview &amp; Important of Geometry</vt:lpstr>
      <vt:lpstr>Overview &amp; Important of Geometry</vt:lpstr>
      <vt:lpstr>Overview &amp; Important of Geometry</vt:lpstr>
      <vt:lpstr>Overview &amp; Important of Geometry</vt:lpstr>
      <vt:lpstr>Overview &amp; Important of Geometry</vt:lpstr>
      <vt:lpstr>Overview &amp; Important of Geometry</vt:lpstr>
      <vt:lpstr>Overview &amp; Important of Geometry</vt:lpstr>
      <vt:lpstr>Overview &amp; Important of Geometry</vt:lpstr>
      <vt:lpstr>Overview &amp; Important of Geometry</vt:lpstr>
      <vt:lpstr>Overview &amp; Important of Geometry</vt:lpstr>
      <vt:lpstr>Overview &amp; Important of Geometry</vt:lpstr>
      <vt:lpstr>Trigonometry</vt:lpstr>
      <vt:lpstr>Basic Concepts in Trigonometry</vt:lpstr>
      <vt:lpstr>Basic Concepts in Trigonometry</vt:lpstr>
      <vt:lpstr>Basic Concepts in Trigonometry</vt:lpstr>
      <vt:lpstr>Trigonometric Identities</vt:lpstr>
      <vt:lpstr>Trigonometric Values for Standard Angles</vt:lpstr>
      <vt:lpstr>Applications of Trigonometry</vt:lpstr>
      <vt:lpstr>Algebra</vt:lpstr>
      <vt:lpstr>Basic Concepts in Algebra</vt:lpstr>
      <vt:lpstr>Basic Concepts in Algebra</vt:lpstr>
      <vt:lpstr>Basic Concepts in Algebra</vt:lpstr>
      <vt:lpstr>Basic Concepts in Algebra</vt:lpstr>
      <vt:lpstr>Applications of Algebra</vt:lpstr>
      <vt:lpstr>Summary Table of Important Algebraic Formulas</vt:lpstr>
      <vt:lpstr> 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Lenovo</cp:lastModifiedBy>
  <cp:revision>483</cp:revision>
  <dcterms:created xsi:type="dcterms:W3CDTF">2020-05-01T05:09:15Z</dcterms:created>
  <dcterms:modified xsi:type="dcterms:W3CDTF">2024-09-29T11:36:59Z</dcterms:modified>
</cp:coreProperties>
</file>